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3" r:id="rId32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11328"/>
            <a:ext cx="8529319" cy="9145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3684" y="2403983"/>
            <a:ext cx="5256631" cy="16541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6125" y="6429375"/>
            <a:ext cx="266065" cy="2404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7375" y="3200400"/>
            <a:ext cx="3835400" cy="762000"/>
          </a:xfrm>
          <a:effectLst>
            <a:outerShdw dist="68392" dir="1308085" algn="ctr" rotWithShape="0">
              <a:schemeClr val="bg1"/>
            </a:outerShdw>
          </a:effec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ar-IQ" sz="6600" dirty="0"/>
              <a:t/>
            </a:r>
            <a:br>
              <a:rPr lang="ar-IQ" sz="6600" dirty="0"/>
            </a:br>
            <a:r>
              <a:rPr lang="ar-IQ" sz="6600" dirty="0"/>
              <a:t/>
            </a:r>
            <a:br>
              <a:rPr lang="ar-IQ" sz="6600" dirty="0"/>
            </a:br>
            <a:r>
              <a:rPr lang="en-US" sz="6600" dirty="0"/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Thermodynamics </a:t>
            </a:r>
            <a:endParaRPr lang="en-US" sz="31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24400" y="93663"/>
            <a:ext cx="342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Diyala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College of Engineering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Engineering Department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Second Year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Semester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ME210 : Thermodynamics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618038" y="2468563"/>
            <a:ext cx="3535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ME210- CHAPTER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ar-IQ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35280" y="3581400"/>
            <a:ext cx="822960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2195" marR="12700" indent="-915035" algn="l" rtl="0">
              <a:lnSpc>
                <a:spcPts val="4320"/>
              </a:lnSpc>
              <a:spcBef>
                <a:spcPts val="140"/>
              </a:spcBef>
              <a:tabLst>
                <a:tab pos="3211195" algn="l"/>
                <a:tab pos="3973195" algn="l"/>
              </a:tabLst>
            </a:pPr>
            <a:r>
              <a:rPr lang="en-US" sz="3200" b="1" dirty="0" smtClean="0">
                <a:solidFill>
                  <a:srgbClr val="A40020"/>
                </a:solidFill>
                <a:latin typeface="Arial"/>
                <a:cs typeface="Arial"/>
              </a:rPr>
              <a:t> PROPERTIES OF PURE SUBSTA</a:t>
            </a:r>
            <a:r>
              <a:rPr lang="en-US" sz="3200" b="1" spc="10" dirty="0" smtClean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lang="en-US" sz="3200" b="1" spc="0" dirty="0" smtClean="0">
                <a:solidFill>
                  <a:srgbClr val="A40020"/>
                </a:solidFill>
                <a:latin typeface="Arial"/>
                <a:cs typeface="Arial"/>
              </a:rPr>
              <a:t>CES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126" name="مستطيل 7"/>
          <p:cNvSpPr>
            <a:spLocks noChangeArrowheads="1"/>
          </p:cNvSpPr>
          <p:nvPr/>
        </p:nvSpPr>
        <p:spPr bwMode="auto">
          <a:xfrm>
            <a:off x="5121275" y="5029200"/>
            <a:ext cx="263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Sameer D. Ali</a:t>
            </a:r>
            <a:endParaRPr lang="ar-IQ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Layth Abed Hassnawe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صورة 8" descr="1235042_296397363831861_1401777003_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11926"/>
          <a:stretch>
            <a:fillRect/>
          </a:stretch>
        </p:blipFill>
        <p:spPr bwMode="auto">
          <a:xfrm>
            <a:off x="2438400" y="492125"/>
            <a:ext cx="17303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03238"/>
            <a:ext cx="908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89251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382000" cy="838200"/>
          </a:xfrm>
          <a:custGeom>
            <a:avLst/>
            <a:gdLst/>
            <a:ahLst/>
            <a:cxnLst/>
            <a:rect l="l" t="t" r="r" b="b"/>
            <a:pathLst>
              <a:path w="8382000" h="838200">
                <a:moveTo>
                  <a:pt x="0" y="838200"/>
                </a:moveTo>
                <a:lnTo>
                  <a:pt x="8382000" y="838200"/>
                </a:lnTo>
                <a:lnTo>
                  <a:pt x="8382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35128"/>
            <a:ext cx="7841615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RTY</a:t>
            </a:r>
            <a:r>
              <a:rPr sz="28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DIAG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AMS</a:t>
            </a:r>
            <a:r>
              <a:rPr sz="2800" b="1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8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CHA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1110742"/>
            <a:ext cx="8155305" cy="74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ts val="1939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-ch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rsto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lp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rams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,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T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rams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9428" y="4460113"/>
            <a:ext cx="2119630" cy="1931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i="1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i="1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 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var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(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ca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973324"/>
            <a:ext cx="5486400" cy="480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99428" y="6380988"/>
            <a:ext cx="144208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573278"/>
            <a:ext cx="3314700" cy="2096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liquid</a:t>
            </a:r>
            <a:r>
              <a:rPr sz="18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3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turat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apor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3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compr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ed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id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3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supe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ted </a:t>
            </a:r>
            <a:r>
              <a:rPr sz="18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apor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7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turat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–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apor mi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ture 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(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et</a:t>
            </a:r>
            <a:r>
              <a:rPr sz="1800" b="1" spc="-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7375" y="5281295"/>
            <a:ext cx="199136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ercr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tical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i="1" spc="-7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&gt;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7" baseline="-20833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),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 is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stinct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5362575"/>
            <a:ext cx="2819400" cy="1209675"/>
          </a:xfrm>
          <a:custGeom>
            <a:avLst/>
            <a:gdLst/>
            <a:ahLst/>
            <a:cxnLst/>
            <a:rect l="l" t="t" r="r" b="b"/>
            <a:pathLst>
              <a:path w="2819400" h="1209675">
                <a:moveTo>
                  <a:pt x="0" y="1209675"/>
                </a:moveTo>
                <a:lnTo>
                  <a:pt x="2819400" y="1209675"/>
                </a:lnTo>
                <a:lnTo>
                  <a:pt x="28194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5362575"/>
            <a:ext cx="2819400" cy="1209675"/>
          </a:xfrm>
          <a:custGeom>
            <a:avLst/>
            <a:gdLst/>
            <a:ahLst/>
            <a:cxnLst/>
            <a:rect l="l" t="t" r="r" b="b"/>
            <a:pathLst>
              <a:path w="2819400" h="1209675">
                <a:moveTo>
                  <a:pt x="0" y="1209675"/>
                </a:moveTo>
                <a:lnTo>
                  <a:pt x="2819400" y="1209675"/>
                </a:lnTo>
                <a:lnTo>
                  <a:pt x="28194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6028" y="5403494"/>
            <a:ext cx="265366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5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 at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satur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 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s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or states 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3124200"/>
            <a:ext cx="2809875" cy="347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228600"/>
            <a:ext cx="4667250" cy="4695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27375" y="6378549"/>
            <a:ext cx="176466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(b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g)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8002" y="6442455"/>
            <a:ext cx="19621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10" dirty="0" smtClean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2925" y="6442455"/>
            <a:ext cx="463867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9624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26567"/>
            <a:ext cx="3424554" cy="1289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Exte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ing</a:t>
            </a:r>
            <a:r>
              <a:rPr sz="2800" b="1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the Diagra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ms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8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Include the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lid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8495" y="1897379"/>
            <a:ext cx="254000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159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trip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ssure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ists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381063"/>
            <a:ext cx="1905000" cy="935037"/>
          </a:xfrm>
          <a:custGeom>
            <a:avLst/>
            <a:gdLst/>
            <a:ahLst/>
            <a:cxnLst/>
            <a:rect l="l" t="t" r="r" b="b"/>
            <a:pathLst>
              <a:path w="1905000" h="935037">
                <a:moveTo>
                  <a:pt x="0" y="935037"/>
                </a:moveTo>
                <a:lnTo>
                  <a:pt x="1905000" y="935037"/>
                </a:lnTo>
                <a:lnTo>
                  <a:pt x="190500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81063"/>
            <a:ext cx="1905000" cy="935037"/>
          </a:xfrm>
          <a:custGeom>
            <a:avLst/>
            <a:gdLst/>
            <a:ahLst/>
            <a:cxnLst/>
            <a:rect l="l" t="t" r="r" b="b"/>
            <a:pathLst>
              <a:path w="1905000" h="935037">
                <a:moveTo>
                  <a:pt x="0" y="935037"/>
                </a:moveTo>
                <a:lnTo>
                  <a:pt x="1905000" y="935037"/>
                </a:lnTo>
                <a:lnTo>
                  <a:pt x="190500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3600" y="420623"/>
            <a:ext cx="1704339" cy="875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" algn="ctr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For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R="0" algn="ctr" rtl="0">
              <a:lnSpc>
                <a:spcPct val="100000"/>
              </a:lnSpc>
            </a:pPr>
            <a:r>
              <a:rPr sz="1800" i="1" dirty="0" smtClean="0">
                <a:latin typeface="Arial"/>
                <a:cs typeface="Arial"/>
              </a:rPr>
              <a:t>T</a:t>
            </a:r>
            <a:r>
              <a:rPr sz="1800" baseline="-20833" dirty="0" smtClean="0">
                <a:latin typeface="Arial"/>
                <a:cs typeface="Arial"/>
              </a:rPr>
              <a:t>tp</a:t>
            </a:r>
            <a:r>
              <a:rPr sz="1800" spc="240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0.</a:t>
            </a:r>
            <a:r>
              <a:rPr sz="1800" spc="-10" dirty="0" smtClean="0">
                <a:latin typeface="Arial"/>
                <a:cs typeface="Arial"/>
              </a:rPr>
              <a:t>01</a:t>
            </a:r>
            <a:r>
              <a:rPr sz="1800" spc="0" dirty="0" smtClean="0">
                <a:latin typeface="Arial"/>
                <a:cs typeface="Arial"/>
              </a:rPr>
              <a:t>°C</a:t>
            </a:r>
            <a:endParaRPr sz="1800">
              <a:latin typeface="Arial"/>
              <a:cs typeface="Arial"/>
            </a:endParaRPr>
          </a:p>
          <a:p>
            <a:pPr algn="ctr" rtl="0">
              <a:lnSpc>
                <a:spcPct val="100000"/>
              </a:lnSpc>
            </a:pP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spc="0" baseline="-20833" dirty="0" smtClean="0">
                <a:latin typeface="Arial"/>
                <a:cs typeface="Arial"/>
              </a:rPr>
              <a:t>tp</a:t>
            </a:r>
            <a:r>
              <a:rPr sz="1800" spc="240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0.</a:t>
            </a:r>
            <a:r>
              <a:rPr sz="1800" spc="-10" dirty="0" smtClean="0">
                <a:latin typeface="Arial"/>
                <a:cs typeface="Arial"/>
              </a:rPr>
              <a:t>6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17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kPa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1676273"/>
            <a:ext cx="4038600" cy="3459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2925" y="3124200"/>
            <a:ext cx="4638675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8500" y="228600"/>
            <a:ext cx="19431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96061"/>
            <a:ext cx="2397125" cy="1229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ub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atio</a:t>
            </a:r>
            <a:r>
              <a:rPr sz="2000" b="1" spc="-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: Pas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from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 s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lid phase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ctly into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vapor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pha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747514"/>
            <a:ext cx="2206625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(b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),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ut 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first (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i="1" spc="-15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775" y="5678627"/>
            <a:ext cx="3710304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2000" i="1" spc="0" dirty="0" smtClean="0">
                <a:solidFill>
                  <a:srgbClr val="3333FF"/>
                </a:solidFill>
                <a:latin typeface="Arial"/>
                <a:cs typeface="Arial"/>
              </a:rPr>
              <a:t>-T</a:t>
            </a:r>
            <a:r>
              <a:rPr sz="2000" i="1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diag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am</a:t>
            </a:r>
            <a:r>
              <a:rPr sz="2000" spc="-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pu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tances.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025" rIns="0" bIns="0" rtlCol="0">
            <a:noAutofit/>
          </a:bodyPr>
          <a:lstStyle/>
          <a:p>
            <a:pPr marL="4890135" rtl="0">
              <a:lnSpc>
                <a:spcPct val="100000"/>
              </a:lnSpc>
            </a:pPr>
            <a:r>
              <a:rPr sz="2400" b="1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2400" b="1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4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4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CC00CC"/>
                </a:solidFill>
                <a:latin typeface="Arial"/>
                <a:cs typeface="Arial"/>
              </a:rPr>
              <a:t>Dia</a:t>
            </a:r>
            <a:r>
              <a:rPr sz="2400" b="1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2400" b="1" spc="0" dirty="0" smtClean="0">
                <a:solidFill>
                  <a:srgbClr val="CC00CC"/>
                </a:solidFill>
                <a:latin typeface="Arial"/>
                <a:cs typeface="Arial"/>
              </a:rPr>
              <a:t>ram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2209800"/>
            <a:ext cx="2019300" cy="253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914400"/>
            <a:ext cx="5667375" cy="463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13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68223"/>
            <a:ext cx="7614284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-5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surf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formati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</a:t>
            </a:r>
            <a:r>
              <a:rPr sz="1800" spc="-10" dirty="0" smtClean="0">
                <a:latin typeface="Arial"/>
                <a:cs typeface="Arial"/>
              </a:rPr>
              <a:t>od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-10" dirty="0" smtClean="0">
                <a:latin typeface="Arial"/>
                <a:cs typeface="Arial"/>
              </a:rPr>
              <a:t>na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sis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 is 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rk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men</a:t>
            </a:r>
            <a:r>
              <a:rPr sz="1800" spc="0" dirty="0" smtClean="0">
                <a:latin typeface="Arial"/>
                <a:cs typeface="Arial"/>
              </a:rPr>
              <a:t>sio</a:t>
            </a:r>
            <a:r>
              <a:rPr sz="1800" spc="-10" dirty="0" smtClean="0">
                <a:latin typeface="Arial"/>
                <a:cs typeface="Arial"/>
              </a:rPr>
              <a:t>na</a:t>
            </a:r>
            <a:r>
              <a:rPr sz="1800" spc="0" dirty="0" smtClean="0">
                <a:latin typeface="Arial"/>
                <a:cs typeface="Arial"/>
              </a:rPr>
              <a:t>l 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rams,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 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v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371600"/>
            <a:ext cx="3581400" cy="479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1371600"/>
            <a:ext cx="3590925" cy="478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14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22237"/>
            <a:ext cx="8458200" cy="639762"/>
          </a:xfrm>
          <a:custGeom>
            <a:avLst/>
            <a:gdLst/>
            <a:ahLst/>
            <a:cxnLst/>
            <a:rect l="l" t="t" r="r" b="b"/>
            <a:pathLst>
              <a:path w="8458200" h="639762">
                <a:moveTo>
                  <a:pt x="0" y="639762"/>
                </a:moveTo>
                <a:lnTo>
                  <a:pt x="8458200" y="639762"/>
                </a:lnTo>
                <a:lnTo>
                  <a:pt x="84582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PROPERTY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TABLES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878078"/>
            <a:ext cx="8522335" cy="2508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For most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ces,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too 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x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ref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re,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ntly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orm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355600" marR="52705" indent="-342900" algn="l" rtl="0">
              <a:lnSpc>
                <a:spcPct val="100099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me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ers 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calc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rties.</a:t>
            </a:r>
            <a:endParaRPr sz="1800">
              <a:latin typeface="Arial"/>
              <a:cs typeface="Arial"/>
            </a:endParaRPr>
          </a:p>
          <a:p>
            <a:pPr marL="355600" marR="65405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lts of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format.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0"/>
              </a:spcBef>
            </a:pPr>
            <a:endParaRPr sz="850"/>
          </a:p>
          <a:p>
            <a:pPr marL="228600" algn="l" rtl="0">
              <a:lnSpc>
                <a:spcPct val="100000"/>
              </a:lnSpc>
            </a:pPr>
            <a:r>
              <a:rPr sz="2000" b="1" dirty="0" smtClean="0">
                <a:solidFill>
                  <a:srgbClr val="FF3300"/>
                </a:solidFill>
                <a:latin typeface="Arial"/>
                <a:cs typeface="Arial"/>
              </a:rPr>
              <a:t>Enthalp</a:t>
            </a:r>
            <a:r>
              <a:rPr sz="2000" b="1" spc="-4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—A</a:t>
            </a:r>
            <a:r>
              <a:rPr sz="2000" b="1" spc="-6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Comb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nation</a:t>
            </a:r>
            <a:r>
              <a:rPr sz="20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4175" y="4533265"/>
            <a:ext cx="1467485" cy="2205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8669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 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u +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 P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fre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quen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tly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red</a:t>
            </a:r>
            <a:endParaRPr sz="1800">
              <a:latin typeface="Arial"/>
              <a:cs typeface="Arial"/>
            </a:endParaRPr>
          </a:p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sis of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trol 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700" y="4038652"/>
            <a:ext cx="2825876" cy="357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4037" y="3505204"/>
            <a:ext cx="3091288" cy="352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94628" y="5952744"/>
            <a:ext cx="25641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ssure</a:t>
            </a:r>
            <a:r>
              <a:rPr sz="18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endParaRPr sz="1800">
              <a:latin typeface="Symbol"/>
              <a:cs typeface="Symbol"/>
            </a:endParaRPr>
          </a:p>
          <a:p>
            <a:pPr marL="12700" algn="l" rtl="0">
              <a:lnSpc>
                <a:spcPct val="100000"/>
              </a:lnSpc>
            </a:pPr>
            <a:r>
              <a:rPr sz="1800" i="1" dirty="0" smtClean="0">
                <a:solidFill>
                  <a:srgbClr val="3333FF"/>
                </a:solidFill>
                <a:latin typeface="Arial"/>
                <a:cs typeface="Arial"/>
              </a:rPr>
              <a:t>vo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i="1" spc="-2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4495798"/>
            <a:ext cx="3571875" cy="2276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00" y="2876550"/>
            <a:ext cx="2876550" cy="3067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noAutofit/>
          </a:bodyPr>
          <a:lstStyle/>
          <a:p>
            <a:pPr marL="241300" rtl="0">
              <a:lnSpc>
                <a:spcPct val="100000"/>
              </a:lnSpc>
            </a:pP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Satura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Liq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28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Satura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Vapor</a:t>
            </a:r>
            <a:r>
              <a:rPr sz="28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Sta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877061"/>
            <a:ext cx="7494905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583565" algn="l"/>
              </a:tabLst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Table</a:t>
            </a:r>
            <a:r>
              <a:rPr sz="2000" b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–4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Sa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uration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prope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ties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water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und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temperature.</a:t>
            </a:r>
            <a:endParaRPr sz="2000">
              <a:latin typeface="Arial"/>
              <a:cs typeface="Arial"/>
            </a:endParaRPr>
          </a:p>
          <a:p>
            <a:pPr marL="584200" indent="-342900" algn="l" rtl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•"/>
              <a:tabLst>
                <a:tab pos="583565" algn="l"/>
              </a:tabLst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Table</a:t>
            </a:r>
            <a:r>
              <a:rPr sz="2000" b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–5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Sa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uration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prope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ties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water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und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28"/>
              </a:spcBef>
            </a:pPr>
            <a:endParaRPr sz="9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rtial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9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-10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–4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2209881"/>
            <a:ext cx="5252041" cy="1157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65575" y="3773296"/>
            <a:ext cx="4399280" cy="1534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Enthalpy</a:t>
            </a:r>
            <a:r>
              <a:rPr sz="2000" b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20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aporiza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ion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20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950" i="1" spc="15" baseline="-21367" dirty="0" smtClean="0">
                <a:solidFill>
                  <a:srgbClr val="CC00CC"/>
                </a:solidFill>
                <a:latin typeface="Arial"/>
                <a:cs typeface="Arial"/>
              </a:rPr>
              <a:t>fg </a:t>
            </a:r>
            <a:r>
              <a:rPr sz="1950" i="1" spc="-270" baseline="-21367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8000"/>
                </a:solidFill>
                <a:latin typeface="Arial"/>
                <a:cs typeface="Arial"/>
              </a:rPr>
              <a:t>(La</a:t>
            </a:r>
            <a:r>
              <a:rPr sz="2000" b="1" spc="5" dirty="0" smtClean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008000"/>
                </a:solidFill>
                <a:latin typeface="Arial"/>
                <a:cs typeface="Arial"/>
              </a:rPr>
              <a:t>ent heat</a:t>
            </a:r>
            <a:r>
              <a:rPr sz="2000" b="1" spc="-1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000" b="1" spc="-1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0080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008000"/>
                </a:solidFill>
                <a:latin typeface="Arial"/>
                <a:cs typeface="Arial"/>
              </a:rPr>
              <a:t>aporiza</a:t>
            </a:r>
            <a:r>
              <a:rPr sz="2000" b="1" spc="5" dirty="0" smtClean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008000"/>
                </a:solidFill>
                <a:latin typeface="Arial"/>
                <a:cs typeface="Arial"/>
              </a:rPr>
              <a:t>ion</a:t>
            </a:r>
            <a:r>
              <a:rPr sz="2000" b="1" spc="5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r>
              <a:rPr sz="2000" b="1" spc="0" dirty="0" smtClean="0">
                <a:latin typeface="Arial"/>
                <a:cs typeface="Arial"/>
              </a:rPr>
              <a:t>:</a:t>
            </a:r>
            <a:r>
              <a:rPr sz="2000" b="1" spc="-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 amount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 ene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gy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nee</a:t>
            </a:r>
            <a:r>
              <a:rPr sz="2000" spc="5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ed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vapori</a:t>
            </a:r>
            <a:r>
              <a:rPr sz="2000" spc="5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unit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mass of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saturated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liquid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en temperature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2200275"/>
            <a:ext cx="3568700" cy="435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16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2175" y="571388"/>
            <a:ext cx="1908175" cy="19011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2400" b="1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400" b="1" spc="-1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2400" b="1" spc="0" dirty="0" smtClean="0">
                <a:solidFill>
                  <a:srgbClr val="CC00CC"/>
                </a:solidFill>
                <a:latin typeface="Arial"/>
                <a:cs typeface="Arial"/>
              </a:rPr>
              <a:t>am</a:t>
            </a:r>
            <a:r>
              <a:rPr sz="2400" b="1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CC00CC"/>
                </a:solidFill>
                <a:latin typeface="Arial"/>
                <a:cs typeface="Arial"/>
              </a:rPr>
              <a:t>le</a:t>
            </a:r>
            <a:r>
              <a:rPr sz="2400" b="1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: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Sa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urated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liquid and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turated vapor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states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 water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i="1" spc="-18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i="1" spc="0" dirty="0" smtClean="0">
                <a:solidFill>
                  <a:srgbClr val="3333FF"/>
                </a:solidFill>
                <a:latin typeface="Arial"/>
                <a:cs typeface="Arial"/>
              </a:rPr>
              <a:t>-v</a:t>
            </a:r>
            <a:r>
              <a:rPr sz="20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and </a:t>
            </a:r>
            <a:r>
              <a:rPr sz="20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2000" i="1" spc="0" dirty="0" smtClean="0">
                <a:solidFill>
                  <a:srgbClr val="3333FF"/>
                </a:solidFill>
                <a:latin typeface="Arial"/>
                <a:cs typeface="Arial"/>
              </a:rPr>
              <a:t>-v</a:t>
            </a:r>
            <a:r>
              <a:rPr sz="20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diag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ams.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525" y="228600"/>
            <a:ext cx="2733675" cy="291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700" y="685800"/>
            <a:ext cx="3238500" cy="361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429000"/>
            <a:ext cx="2822575" cy="305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17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0715"/>
            <a:ext cx="616077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81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Satur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ted</a:t>
            </a:r>
            <a:r>
              <a:rPr sz="32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Liqu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Vap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850" y="2209831"/>
            <a:ext cx="1289426" cy="71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227253"/>
            <a:ext cx="3869097" cy="28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200" y="1808162"/>
            <a:ext cx="2667000" cy="935037"/>
          </a:xfrm>
          <a:custGeom>
            <a:avLst/>
            <a:gdLst/>
            <a:ahLst/>
            <a:cxnLst/>
            <a:rect l="l" t="t" r="r" b="b"/>
            <a:pathLst>
              <a:path w="2667000" h="935037">
                <a:moveTo>
                  <a:pt x="0" y="935037"/>
                </a:moveTo>
                <a:lnTo>
                  <a:pt x="2667000" y="935037"/>
                </a:lnTo>
                <a:lnTo>
                  <a:pt x="266700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200" y="1808162"/>
            <a:ext cx="2667000" cy="935037"/>
          </a:xfrm>
          <a:custGeom>
            <a:avLst/>
            <a:gdLst/>
            <a:ahLst/>
            <a:cxnLst/>
            <a:rect l="l" t="t" r="r" b="b"/>
            <a:pathLst>
              <a:path w="2667000" h="935037">
                <a:moveTo>
                  <a:pt x="0" y="935037"/>
                </a:moveTo>
                <a:lnTo>
                  <a:pt x="2667000" y="935037"/>
                </a:lnTo>
                <a:lnTo>
                  <a:pt x="266700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725678"/>
            <a:ext cx="8239125" cy="195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alit</a:t>
            </a:r>
            <a:r>
              <a:rPr sz="1800" b="1" spc="-15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4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ratio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mass of vap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mass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441700" algn="l"/>
              </a:tabLst>
            </a:pPr>
            <a:r>
              <a:rPr sz="1800" b="1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ality</a:t>
            </a:r>
            <a:r>
              <a:rPr sz="1800" b="1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s be</a:t>
            </a:r>
            <a:r>
              <a:rPr sz="1800" b="1" spc="-1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b="1" spc="3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b="1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0</a:t>
            </a:r>
            <a:r>
              <a:rPr sz="1800" b="1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1800" b="1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1	</a:t>
            </a:r>
            <a:r>
              <a:rPr sz="1800" b="1" spc="-5" dirty="0" smtClean="0">
                <a:solidFill>
                  <a:srgbClr val="3333FF"/>
                </a:solidFill>
                <a:latin typeface="Arial"/>
                <a:cs typeface="Arial"/>
              </a:rPr>
              <a:t>0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: s</a:t>
            </a:r>
            <a:r>
              <a:rPr sz="1800" b="1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t.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b="1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3333FF"/>
                </a:solidFill>
                <a:latin typeface="Arial"/>
                <a:cs typeface="Arial"/>
              </a:rPr>
              <a:t>1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: s</a:t>
            </a:r>
            <a:r>
              <a:rPr sz="1800" b="1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t.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-4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apo</a:t>
            </a:r>
            <a:r>
              <a:rPr sz="1800" b="1" spc="-1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277495">
              <a:lnSpc>
                <a:spcPct val="100000"/>
              </a:lnSpc>
              <a:spcBef>
                <a:spcPts val="430"/>
              </a:spcBef>
            </a:pPr>
            <a:r>
              <a:rPr sz="1800" i="1" dirty="0" smtClean="0">
                <a:latin typeface="Arial"/>
                <a:cs typeface="Arial"/>
              </a:rPr>
              <a:t>The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pr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p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rties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of the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satur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ted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l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q</a:t>
            </a:r>
            <a:r>
              <a:rPr sz="1800" i="1" spc="-10" dirty="0" smtClean="0">
                <a:latin typeface="Arial"/>
                <a:cs typeface="Arial"/>
              </a:rPr>
              <a:t>u</a:t>
            </a:r>
            <a:r>
              <a:rPr sz="1800" i="1" spc="0" dirty="0" smtClean="0">
                <a:latin typeface="Arial"/>
                <a:cs typeface="Arial"/>
              </a:rPr>
              <a:t>id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are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the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sa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5" dirty="0" smtClean="0">
                <a:latin typeface="Arial"/>
                <a:cs typeface="Arial"/>
              </a:rPr>
              <a:t> w</a:t>
            </a:r>
            <a:r>
              <a:rPr sz="1800" i="1" spc="0" dirty="0" smtClean="0">
                <a:latin typeface="Arial"/>
                <a:cs typeface="Arial"/>
              </a:rPr>
              <a:t>h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th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r it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ex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sts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10" dirty="0" smtClean="0">
                <a:latin typeface="Arial"/>
                <a:cs typeface="Arial"/>
              </a:rPr>
              <a:t>l</a:t>
            </a:r>
            <a:r>
              <a:rPr sz="1800" i="1" spc="0" dirty="0" smtClean="0">
                <a:latin typeface="Arial"/>
                <a:cs typeface="Arial"/>
              </a:rPr>
              <a:t>o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or in a 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ixture</a:t>
            </a:r>
            <a:r>
              <a:rPr sz="1800" i="1" spc="5" dirty="0" smtClean="0">
                <a:latin typeface="Arial"/>
                <a:cs typeface="Arial"/>
              </a:rPr>
              <a:t> w</a:t>
            </a:r>
            <a:r>
              <a:rPr sz="1800" i="1" spc="0" dirty="0" smtClean="0">
                <a:latin typeface="Arial"/>
                <a:cs typeface="Arial"/>
              </a:rPr>
              <a:t>ith s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tur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ted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va</a:t>
            </a:r>
            <a:r>
              <a:rPr sz="1800" i="1" spc="-10" dirty="0" smtClean="0">
                <a:latin typeface="Arial"/>
                <a:cs typeface="Arial"/>
              </a:rPr>
              <a:t>p</a:t>
            </a:r>
            <a:r>
              <a:rPr sz="1800" i="1" spc="0" dirty="0" smtClean="0">
                <a:latin typeface="Arial"/>
                <a:cs typeface="Arial"/>
              </a:rPr>
              <a:t>o</a:t>
            </a:r>
            <a:r>
              <a:rPr sz="1800" i="1" spc="-80" dirty="0" smtClean="0">
                <a:latin typeface="Arial"/>
                <a:cs typeface="Arial"/>
              </a:rPr>
              <a:t>r</a:t>
            </a:r>
            <a:r>
              <a:rPr sz="1800" i="1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R="708025" algn="r">
              <a:lnSpc>
                <a:spcPts val="1930"/>
              </a:lnSpc>
            </a:pPr>
            <a:r>
              <a:rPr sz="1800" spc="-19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5804535" marR="12700" algn="r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a mi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4575" y="4380865"/>
            <a:ext cx="1408430" cy="2205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ative am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id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satur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 mi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are 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cifi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 the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b="1" i="1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ality</a:t>
            </a:r>
            <a:r>
              <a:rPr sz="1800" b="1" i="1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i="1" spc="-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3628" y="5678119"/>
            <a:ext cx="282003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ase</a:t>
            </a:r>
            <a:r>
              <a:rPr sz="1800" spc="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 tre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a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 mi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0" y="1085850"/>
            <a:ext cx="304800" cy="114300"/>
          </a:xfrm>
          <a:custGeom>
            <a:avLst/>
            <a:gdLst/>
            <a:ahLst/>
            <a:cxnLst/>
            <a:rect l="l" t="t" r="r" b="b"/>
            <a:pathLst>
              <a:path w="304800" h="114300">
                <a:moveTo>
                  <a:pt x="190500" y="0"/>
                </a:moveTo>
                <a:lnTo>
                  <a:pt x="190500" y="114300"/>
                </a:lnTo>
                <a:lnTo>
                  <a:pt x="266700" y="76200"/>
                </a:lnTo>
                <a:lnTo>
                  <a:pt x="209550" y="76200"/>
                </a:lnTo>
                <a:lnTo>
                  <a:pt x="209550" y="38100"/>
                </a:lnTo>
                <a:lnTo>
                  <a:pt x="266700" y="38100"/>
                </a:lnTo>
                <a:lnTo>
                  <a:pt x="190500" y="0"/>
                </a:lnTo>
                <a:close/>
              </a:path>
              <a:path w="304800" h="114300">
                <a:moveTo>
                  <a:pt x="1905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304800" h="114300">
                <a:moveTo>
                  <a:pt x="266700" y="38100"/>
                </a:moveTo>
                <a:lnTo>
                  <a:pt x="209550" y="38100"/>
                </a:lnTo>
                <a:lnTo>
                  <a:pt x="209550" y="76200"/>
                </a:lnTo>
                <a:lnTo>
                  <a:pt x="266700" y="76200"/>
                </a:lnTo>
                <a:lnTo>
                  <a:pt x="304800" y="57150"/>
                </a:lnTo>
                <a:lnTo>
                  <a:pt x="266700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3352800"/>
            <a:ext cx="3352800" cy="3209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990850"/>
            <a:ext cx="3648075" cy="264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594" y="726566"/>
            <a:ext cx="495808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ts val="2680"/>
              </a:lnSpc>
            </a:pPr>
            <a:r>
              <a:rPr sz="2400" b="1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400" b="1" spc="-1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2400" b="1" spc="0" dirty="0" smtClean="0">
                <a:solidFill>
                  <a:srgbClr val="CC00CC"/>
                </a:solidFill>
                <a:latin typeface="Arial"/>
                <a:cs typeface="Arial"/>
              </a:rPr>
              <a:t>amples</a:t>
            </a:r>
            <a:r>
              <a:rPr sz="2000" spc="0" dirty="0" smtClean="0">
                <a:latin typeface="Arial"/>
                <a:cs typeface="Arial"/>
              </a:rPr>
              <a:t>: </a:t>
            </a:r>
            <a:r>
              <a:rPr sz="2200" spc="-10" dirty="0" smtClean="0">
                <a:solidFill>
                  <a:srgbClr val="3333FF"/>
                </a:solidFill>
                <a:latin typeface="Arial"/>
                <a:cs typeface="Arial"/>
              </a:rPr>
              <a:t>Saturate</a:t>
            </a:r>
            <a:r>
              <a:rPr sz="2200" spc="-1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2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22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2200" spc="-15" dirty="0" smtClean="0">
                <a:solidFill>
                  <a:srgbClr val="3333FF"/>
                </a:solidFill>
                <a:latin typeface="Arial"/>
                <a:cs typeface="Arial"/>
              </a:rPr>
              <a:t>qu</a:t>
            </a:r>
            <a:r>
              <a:rPr sz="22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2200" spc="-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200" spc="-15" dirty="0" smtClean="0">
                <a:solidFill>
                  <a:srgbClr val="3333FF"/>
                </a:solidFill>
                <a:latin typeface="Arial"/>
                <a:cs typeface="Arial"/>
              </a:rPr>
              <a:t>-vapor</a:t>
            </a:r>
            <a:r>
              <a:rPr sz="2200" spc="-10" dirty="0" smtClean="0">
                <a:solidFill>
                  <a:srgbClr val="3333FF"/>
                </a:solidFill>
                <a:latin typeface="Arial"/>
                <a:cs typeface="Arial"/>
              </a:rPr>
              <a:t> mi</a:t>
            </a:r>
            <a:r>
              <a:rPr sz="2200" spc="-2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2200" spc="-1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22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3333FF"/>
                </a:solidFill>
                <a:latin typeface="Arial"/>
                <a:cs typeface="Arial"/>
              </a:rPr>
              <a:t>states </a:t>
            </a:r>
            <a:r>
              <a:rPr sz="2200" spc="-15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22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i="1" spc="-22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200" i="1" spc="-10" dirty="0" smtClean="0">
                <a:solidFill>
                  <a:srgbClr val="3333FF"/>
                </a:solidFill>
                <a:latin typeface="Arial"/>
                <a:cs typeface="Arial"/>
              </a:rPr>
              <a:t>-v</a:t>
            </a:r>
            <a:r>
              <a:rPr sz="2200" i="1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22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i="1" spc="-2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2200" i="1" spc="-10" dirty="0" smtClean="0">
                <a:solidFill>
                  <a:srgbClr val="3333FF"/>
                </a:solidFill>
                <a:latin typeface="Arial"/>
                <a:cs typeface="Arial"/>
              </a:rPr>
              <a:t>-v</a:t>
            </a:r>
            <a:r>
              <a:rPr sz="22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3333FF"/>
                </a:solidFill>
                <a:latin typeface="Arial"/>
                <a:cs typeface="Arial"/>
              </a:rPr>
              <a:t>diagrams.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905000"/>
            <a:ext cx="400050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5350" y="1981200"/>
            <a:ext cx="4057650" cy="409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0553" y="6594856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0600" y="6442455"/>
            <a:ext cx="4010025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15265" algn="l" rtl="0">
              <a:lnSpc>
                <a:spcPts val="1664"/>
              </a:lnSpc>
            </a:pPr>
            <a:r>
              <a:rPr sz="140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74637"/>
            <a:ext cx="8458200" cy="639762"/>
          </a:xfrm>
          <a:custGeom>
            <a:avLst/>
            <a:gdLst/>
            <a:ahLst/>
            <a:cxnLst/>
            <a:rect l="l" t="t" r="r" b="b"/>
            <a:pathLst>
              <a:path w="8458200" h="639762">
                <a:moveTo>
                  <a:pt x="0" y="639762"/>
                </a:moveTo>
                <a:lnTo>
                  <a:pt x="8458200" y="639762"/>
                </a:lnTo>
                <a:lnTo>
                  <a:pt x="84582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761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PURE SUBSTAN</a:t>
            </a:r>
            <a:r>
              <a:rPr sz="3200" b="1" spc="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027938"/>
            <a:ext cx="8065134" cy="1482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7879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300" b="1" dirty="0" smtClean="0">
                <a:solidFill>
                  <a:srgbClr val="CC00CC"/>
                </a:solidFill>
                <a:latin typeface="Arial"/>
                <a:cs typeface="Arial"/>
              </a:rPr>
              <a:t>Pure</a:t>
            </a:r>
            <a:r>
              <a:rPr sz="23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300" b="1" spc="0" dirty="0" smtClean="0">
                <a:solidFill>
                  <a:srgbClr val="CC00CC"/>
                </a:solidFill>
                <a:latin typeface="Arial"/>
                <a:cs typeface="Arial"/>
              </a:rPr>
              <a:t>substa</a:t>
            </a:r>
            <a:r>
              <a:rPr sz="2300" b="1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300" b="1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300" b="1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latin typeface="Arial"/>
                <a:cs typeface="Arial"/>
              </a:rPr>
              <a:t>:</a:t>
            </a:r>
            <a:r>
              <a:rPr sz="2300" spc="-4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A substance</a:t>
            </a:r>
            <a:r>
              <a:rPr sz="2300" spc="-5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that</a:t>
            </a:r>
            <a:r>
              <a:rPr sz="2300" spc="-2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has</a:t>
            </a:r>
            <a:r>
              <a:rPr sz="2300" spc="-1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a</a:t>
            </a:r>
            <a:r>
              <a:rPr sz="2300" spc="-1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fi</a:t>
            </a:r>
            <a:r>
              <a:rPr sz="2300" spc="-15" dirty="0" smtClean="0">
                <a:latin typeface="Arial"/>
                <a:cs typeface="Arial"/>
              </a:rPr>
              <a:t>x</a:t>
            </a:r>
            <a:r>
              <a:rPr sz="2300" spc="0" dirty="0" smtClean="0">
                <a:latin typeface="Arial"/>
                <a:cs typeface="Arial"/>
              </a:rPr>
              <a:t>ed</a:t>
            </a:r>
            <a:r>
              <a:rPr sz="2300" spc="-1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chem</a:t>
            </a:r>
            <a:r>
              <a:rPr sz="2300" spc="5" dirty="0" smtClean="0">
                <a:latin typeface="Arial"/>
                <a:cs typeface="Arial"/>
              </a:rPr>
              <a:t>i</a:t>
            </a:r>
            <a:r>
              <a:rPr sz="2300" spc="0" dirty="0" smtClean="0">
                <a:latin typeface="Arial"/>
                <a:cs typeface="Arial"/>
              </a:rPr>
              <a:t>cal comp</a:t>
            </a:r>
            <a:r>
              <a:rPr sz="2300" spc="5" dirty="0" smtClean="0">
                <a:latin typeface="Arial"/>
                <a:cs typeface="Arial"/>
              </a:rPr>
              <a:t>o</a:t>
            </a:r>
            <a:r>
              <a:rPr sz="2300" spc="0" dirty="0" smtClean="0">
                <a:latin typeface="Arial"/>
                <a:cs typeface="Arial"/>
              </a:rPr>
              <a:t>s</a:t>
            </a:r>
            <a:r>
              <a:rPr sz="2300" spc="-10" dirty="0" smtClean="0">
                <a:latin typeface="Arial"/>
                <a:cs typeface="Arial"/>
              </a:rPr>
              <a:t>i</a:t>
            </a:r>
            <a:r>
              <a:rPr sz="2300" spc="0" dirty="0" smtClean="0">
                <a:latin typeface="Arial"/>
                <a:cs typeface="Arial"/>
              </a:rPr>
              <a:t>tion</a:t>
            </a:r>
            <a:r>
              <a:rPr sz="2300" spc="-4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throu</a:t>
            </a:r>
            <a:r>
              <a:rPr sz="2300" spc="5" dirty="0" smtClean="0">
                <a:latin typeface="Arial"/>
                <a:cs typeface="Arial"/>
              </a:rPr>
              <a:t>g</a:t>
            </a:r>
            <a:r>
              <a:rPr sz="2300" spc="-10" dirty="0" smtClean="0">
                <a:latin typeface="Arial"/>
                <a:cs typeface="Arial"/>
              </a:rPr>
              <a:t>hou</a:t>
            </a:r>
            <a:r>
              <a:rPr sz="2300" spc="0" dirty="0" smtClean="0">
                <a:latin typeface="Arial"/>
                <a:cs typeface="Arial"/>
              </a:rPr>
              <a:t>t.</a:t>
            </a:r>
            <a:endParaRPr sz="2300">
              <a:latin typeface="Arial"/>
              <a:cs typeface="Arial"/>
            </a:endParaRPr>
          </a:p>
          <a:p>
            <a:pPr algn="l" rtl="0">
              <a:lnSpc>
                <a:spcPts val="500"/>
              </a:lnSpc>
              <a:spcBef>
                <a:spcPts val="49"/>
              </a:spcBef>
              <a:buClr>
                <a:srgbClr val="FF0000"/>
              </a:buClr>
              <a:buFont typeface="Arial"/>
              <a:buChar char="•"/>
            </a:pPr>
            <a:endParaRPr sz="500"/>
          </a:p>
          <a:p>
            <a:pPr marL="355600" marR="12700" indent="-342900" algn="l" rtl="0">
              <a:lnSpc>
                <a:spcPct val="10009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300" dirty="0" smtClean="0">
                <a:latin typeface="Arial"/>
                <a:cs typeface="Arial"/>
              </a:rPr>
              <a:t>Air</a:t>
            </a:r>
            <a:r>
              <a:rPr sz="2300" spc="-1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is a mi</a:t>
            </a:r>
            <a:r>
              <a:rPr sz="2300" spc="-10" dirty="0" smtClean="0">
                <a:latin typeface="Arial"/>
                <a:cs typeface="Arial"/>
              </a:rPr>
              <a:t>x</a:t>
            </a:r>
            <a:r>
              <a:rPr sz="2300" spc="0" dirty="0" smtClean="0">
                <a:latin typeface="Arial"/>
                <a:cs typeface="Arial"/>
              </a:rPr>
              <a:t>ture</a:t>
            </a:r>
            <a:r>
              <a:rPr sz="2300" spc="-2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of</a:t>
            </a:r>
            <a:r>
              <a:rPr sz="2300" spc="-2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se</a:t>
            </a:r>
            <a:r>
              <a:rPr sz="2300" spc="-10" dirty="0" smtClean="0">
                <a:latin typeface="Arial"/>
                <a:cs typeface="Arial"/>
              </a:rPr>
              <a:t>v</a:t>
            </a:r>
            <a:r>
              <a:rPr sz="2300" spc="0" dirty="0" smtClean="0">
                <a:latin typeface="Arial"/>
                <a:cs typeface="Arial"/>
              </a:rPr>
              <a:t>eral</a:t>
            </a:r>
            <a:r>
              <a:rPr sz="2300" spc="-2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gas</a:t>
            </a:r>
            <a:r>
              <a:rPr sz="2300" spc="5" dirty="0" smtClean="0">
                <a:latin typeface="Arial"/>
                <a:cs typeface="Arial"/>
              </a:rPr>
              <a:t>e</a:t>
            </a:r>
            <a:r>
              <a:rPr sz="2300" spc="0" dirty="0" smtClean="0">
                <a:latin typeface="Arial"/>
                <a:cs typeface="Arial"/>
              </a:rPr>
              <a:t>s,</a:t>
            </a:r>
            <a:r>
              <a:rPr sz="2300" spc="-3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but</a:t>
            </a:r>
            <a:r>
              <a:rPr sz="2300" spc="-3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it is consi</a:t>
            </a:r>
            <a:r>
              <a:rPr sz="2300" spc="5" dirty="0" smtClean="0">
                <a:latin typeface="Arial"/>
                <a:cs typeface="Arial"/>
              </a:rPr>
              <a:t>d</a:t>
            </a:r>
            <a:r>
              <a:rPr sz="2300" spc="-10" dirty="0" smtClean="0">
                <a:latin typeface="Arial"/>
                <a:cs typeface="Arial"/>
              </a:rPr>
              <a:t>e</a:t>
            </a:r>
            <a:r>
              <a:rPr sz="2300" spc="0" dirty="0" smtClean="0">
                <a:latin typeface="Arial"/>
                <a:cs typeface="Arial"/>
              </a:rPr>
              <a:t>r</a:t>
            </a:r>
            <a:r>
              <a:rPr sz="2300" spc="-10" dirty="0" smtClean="0">
                <a:latin typeface="Arial"/>
                <a:cs typeface="Arial"/>
              </a:rPr>
              <a:t>e</a:t>
            </a:r>
            <a:r>
              <a:rPr sz="2300" spc="0" dirty="0" smtClean="0">
                <a:latin typeface="Arial"/>
                <a:cs typeface="Arial"/>
              </a:rPr>
              <a:t>d</a:t>
            </a:r>
            <a:r>
              <a:rPr sz="2300" spc="-4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to</a:t>
            </a:r>
            <a:r>
              <a:rPr sz="2300" spc="-2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be</a:t>
            </a:r>
            <a:r>
              <a:rPr sz="2300" spc="-1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a pure</a:t>
            </a:r>
            <a:r>
              <a:rPr sz="2300" spc="-3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substanc</a:t>
            </a:r>
            <a:r>
              <a:rPr sz="2300" spc="-10" dirty="0" smtClean="0">
                <a:latin typeface="Arial"/>
                <a:cs typeface="Arial"/>
              </a:rPr>
              <a:t>e</a:t>
            </a:r>
            <a:r>
              <a:rPr sz="2300" spc="0" dirty="0" smtClean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667000"/>
            <a:ext cx="4038600" cy="313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686050"/>
            <a:ext cx="4010025" cy="394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600" y="6442455"/>
            <a:ext cx="335280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2004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735" rtl="0">
              <a:lnSpc>
                <a:spcPts val="381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Sup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rhe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ted</a:t>
            </a:r>
            <a:r>
              <a:rPr sz="3200" b="1" spc="-4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Vap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20623"/>
            <a:ext cx="3173730" cy="2205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In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rig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 sat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or 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ove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critical 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bst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nce 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ists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5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In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 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n,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ssure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 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rties.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6975" y="3634485"/>
            <a:ext cx="1748155" cy="2953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7960" marR="12700" indent="17653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fied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upe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 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ists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h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satur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</a:t>
            </a:r>
            <a:endParaRPr sz="1800">
              <a:latin typeface="Arial"/>
              <a:cs typeface="Arial"/>
            </a:endParaRPr>
          </a:p>
          <a:p>
            <a:pPr marR="14604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700"/>
              </a:lnSpc>
              <a:spcBef>
                <a:spcPts val="29"/>
              </a:spcBef>
            </a:pPr>
            <a:endParaRPr sz="7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2700" marR="66802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rtial 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sting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1800" spc="-19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-10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A–6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3175" y="877061"/>
            <a:ext cx="4326890" cy="60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dirty="0" smtClean="0">
                <a:solidFill>
                  <a:srgbClr val="CC00CC"/>
                </a:solidFill>
                <a:latin typeface="Arial"/>
                <a:cs typeface="Arial"/>
              </a:rPr>
              <a:t>Compared</a:t>
            </a:r>
            <a:r>
              <a:rPr sz="2000" spc="-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to</a:t>
            </a:r>
            <a:r>
              <a:rPr sz="20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turated</a:t>
            </a:r>
            <a:r>
              <a:rPr sz="2000" spc="-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vapo</a:t>
            </a:r>
            <a:r>
              <a:rPr sz="2000" spc="-10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, s</a:t>
            </a:r>
            <a:r>
              <a:rPr sz="2000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pe</a:t>
            </a:r>
            <a:r>
              <a:rPr sz="2000" spc="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heat</a:t>
            </a:r>
            <a:r>
              <a:rPr sz="20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2000" spc="-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vapor</a:t>
            </a:r>
            <a:r>
              <a:rPr sz="20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is c</a:t>
            </a:r>
            <a:r>
              <a:rPr sz="2000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ara</a:t>
            </a:r>
            <a:r>
              <a:rPr sz="2000" spc="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te</a:t>
            </a:r>
            <a:r>
              <a:rPr sz="2000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ized</a:t>
            </a:r>
            <a:r>
              <a:rPr sz="2000" spc="-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0" y="1600140"/>
            <a:ext cx="5061557" cy="174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650" y="3048000"/>
            <a:ext cx="3409950" cy="3524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600" y="3625850"/>
            <a:ext cx="3352800" cy="307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6575" y="140715"/>
            <a:ext cx="3886200" cy="86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Compre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Liqu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ssed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is ch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ract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riz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6001" y="1066804"/>
            <a:ext cx="4418417" cy="1555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371607"/>
            <a:ext cx="1098540" cy="30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525" y="2303470"/>
            <a:ext cx="3616386" cy="363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344423"/>
            <a:ext cx="3607435" cy="1290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com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id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rties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depen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ture 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more stro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do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ssur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32"/>
              </a:spcBef>
            </a:pPr>
            <a:endParaRPr sz="1400"/>
          </a:p>
          <a:p>
            <a:pPr marL="1384300">
              <a:lnSpc>
                <a:spcPct val="100000"/>
              </a:lnSpc>
            </a:pPr>
            <a:r>
              <a:rPr sz="1800" b="1" i="1" dirty="0" smtClean="0">
                <a:latin typeface="Arial"/>
                <a:cs typeface="Arial"/>
              </a:rPr>
              <a:t>y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Symbol"/>
                <a:cs typeface="Symbol"/>
              </a:rPr>
              <a:t></a:t>
            </a:r>
            <a:r>
              <a:rPr sz="1800" spc="50" dirty="0" smtClean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i="1" spc="0" dirty="0" smtClean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945259"/>
            <a:ext cx="30232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4869815"/>
            <a:ext cx="232410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id 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ma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 as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satur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giv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0050" y="2994098"/>
            <a:ext cx="2178300" cy="1882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2895600"/>
            <a:ext cx="3190875" cy="3562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21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0" rtl="0">
              <a:lnSpc>
                <a:spcPts val="3329"/>
              </a:lnSpc>
            </a:pP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Ref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nce</a:t>
            </a:r>
            <a:r>
              <a:rPr sz="2800" b="1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Sta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Ref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nce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Values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729741"/>
            <a:ext cx="8415655" cy="277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46100" indent="-342900" algn="l" rtl="0">
              <a:lnSpc>
                <a:spcPts val="173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values of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6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cannot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mea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ured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direct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6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they</a:t>
            </a:r>
            <a:r>
              <a:rPr sz="16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are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calculated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from mea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urable properties</a:t>
            </a:r>
            <a:r>
              <a:rPr sz="16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using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relat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ons bet</a:t>
            </a:r>
            <a:r>
              <a:rPr sz="1600" spc="-3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een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propertie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600">
              <a:latin typeface="Arial"/>
              <a:cs typeface="Arial"/>
            </a:endParaRPr>
          </a:p>
          <a:p>
            <a:pPr marL="355600" marR="265430" indent="-342900" algn="l" rtl="0">
              <a:lnSpc>
                <a:spcPts val="1730"/>
              </a:lnSpc>
              <a:spcBef>
                <a:spcPts val="19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Ho</a:t>
            </a:r>
            <a:r>
              <a:rPr sz="1600" spc="-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ever,</a:t>
            </a:r>
            <a:r>
              <a:rPr sz="16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tho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relat</a:t>
            </a:r>
            <a:r>
              <a:rPr sz="16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ons give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6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CC00CC"/>
                </a:solidFill>
                <a:latin typeface="Arial"/>
                <a:cs typeface="Arial"/>
              </a:rPr>
              <a:t>changes</a:t>
            </a:r>
            <a:r>
              <a:rPr sz="16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propertie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s,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not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values of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properties</a:t>
            </a:r>
            <a:r>
              <a:rPr sz="16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at spe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ified</a:t>
            </a:r>
            <a:r>
              <a:rPr sz="16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s.</a:t>
            </a:r>
            <a:endParaRPr sz="1600">
              <a:latin typeface="Arial"/>
              <a:cs typeface="Arial"/>
            </a:endParaRPr>
          </a:p>
          <a:p>
            <a:pPr marL="355600" marR="12700" indent="-342900" algn="l" rtl="0">
              <a:lnSpc>
                <a:spcPts val="1730"/>
              </a:lnSpc>
              <a:spcBef>
                <a:spcPts val="19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efore,</a:t>
            </a:r>
            <a:r>
              <a:rPr sz="16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3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need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choo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con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enient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FF3300"/>
                </a:solidFill>
                <a:latin typeface="Arial"/>
                <a:cs typeface="Arial"/>
              </a:rPr>
              <a:t>refe</a:t>
            </a:r>
            <a:r>
              <a:rPr sz="1600" i="1" spc="-15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1600" i="1" spc="-10" dirty="0" smtClean="0">
                <a:solidFill>
                  <a:srgbClr val="FF3300"/>
                </a:solidFill>
                <a:latin typeface="Arial"/>
                <a:cs typeface="Arial"/>
              </a:rPr>
              <a:t>en</a:t>
            </a:r>
            <a:r>
              <a:rPr sz="1600" i="1" spc="-5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1600" i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1600" i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FF3300"/>
                </a:solidFill>
                <a:latin typeface="Arial"/>
                <a:cs typeface="Arial"/>
              </a:rPr>
              <a:t>state</a:t>
            </a:r>
            <a:r>
              <a:rPr sz="1600" i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assign</a:t>
            </a:r>
            <a:r>
              <a:rPr sz="16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value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6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i="1" spc="-65" dirty="0" smtClean="0">
                <a:solidFill>
                  <a:srgbClr val="FF3300"/>
                </a:solidFill>
                <a:latin typeface="Arial"/>
                <a:cs typeface="Arial"/>
              </a:rPr>
              <a:t>z</a:t>
            </a:r>
            <a:r>
              <a:rPr sz="1600" i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1600" i="1" spc="-10" dirty="0" smtClean="0">
                <a:solidFill>
                  <a:srgbClr val="FF3300"/>
                </a:solidFill>
                <a:latin typeface="Arial"/>
                <a:cs typeface="Arial"/>
              </a:rPr>
              <a:t>ro</a:t>
            </a:r>
            <a:r>
              <a:rPr sz="1600" i="1" spc="5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for a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con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enient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property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properties</a:t>
            </a:r>
            <a:r>
              <a:rPr sz="16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that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state.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ts val="1895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sz="1600" spc="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refe</a:t>
            </a:r>
            <a:r>
              <a:rPr sz="1600" spc="-15" dirty="0" smtClean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en</a:t>
            </a:r>
            <a:r>
              <a:rPr sz="1600" spc="-5" dirty="0" smtClean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600" spc="2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state</a:t>
            </a:r>
            <a:r>
              <a:rPr sz="1600" spc="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for</a:t>
            </a:r>
            <a:r>
              <a:rPr sz="1600" spc="1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30" dirty="0" smtClean="0">
                <a:solidFill>
                  <a:srgbClr val="008000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ater</a:t>
            </a:r>
            <a:r>
              <a:rPr sz="1600" spc="1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sz="1600" spc="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0.01</a:t>
            </a:r>
            <a:r>
              <a:rPr sz="1600" spc="-15" dirty="0" smtClean="0">
                <a:solidFill>
                  <a:srgbClr val="008000"/>
                </a:solidFill>
                <a:latin typeface="Arial"/>
                <a:cs typeface="Arial"/>
              </a:rPr>
              <a:t>°C</a:t>
            </a:r>
            <a:r>
              <a:rPr sz="1600" spc="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and</a:t>
            </a:r>
            <a:r>
              <a:rPr sz="1600" spc="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for</a:t>
            </a:r>
            <a:r>
              <a:rPr sz="1600" spc="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600" spc="-15" dirty="0" smtClean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134a</a:t>
            </a:r>
            <a:r>
              <a:rPr sz="1600" spc="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sz="1600" spc="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40</a:t>
            </a:r>
            <a:r>
              <a:rPr sz="1600" spc="-15" dirty="0" smtClean="0">
                <a:solidFill>
                  <a:srgbClr val="008000"/>
                </a:solidFill>
                <a:latin typeface="Arial"/>
                <a:cs typeface="Arial"/>
              </a:rPr>
              <a:t>°C</a:t>
            </a:r>
            <a:r>
              <a:rPr sz="1600" spc="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in</a:t>
            </a:r>
            <a:r>
              <a:rPr sz="1600" spc="-1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tab</a:t>
            </a:r>
            <a:r>
              <a:rPr sz="1600" spc="0" dirty="0" smtClean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600" spc="-10" dirty="0" smtClean="0">
                <a:solidFill>
                  <a:srgbClr val="008000"/>
                </a:solidFill>
                <a:latin typeface="Arial"/>
                <a:cs typeface="Arial"/>
              </a:rPr>
              <a:t>es.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Some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properties</a:t>
            </a:r>
            <a:r>
              <a:rPr sz="16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may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ha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negat</a:t>
            </a:r>
            <a:r>
              <a:rPr sz="16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values as a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result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refe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state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cho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en.</a:t>
            </a:r>
            <a:endParaRPr sz="1600">
              <a:latin typeface="Arial"/>
              <a:cs typeface="Arial"/>
            </a:endParaRPr>
          </a:p>
          <a:p>
            <a:pPr marL="355600" marR="47625" indent="-342900" algn="l" rtl="0">
              <a:lnSpc>
                <a:spcPts val="1730"/>
              </a:lnSpc>
              <a:spcBef>
                <a:spcPts val="21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Sometimes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different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tab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es 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list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different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values for</a:t>
            </a:r>
            <a:r>
              <a:rPr sz="16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some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properties</a:t>
            </a:r>
            <a:r>
              <a:rPr sz="16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same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s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tate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as a resu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ing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fferent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refe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state.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ts val="1895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Ho</a:t>
            </a:r>
            <a:r>
              <a:rPr sz="1600" spc="-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ever,</a:t>
            </a:r>
            <a:r>
              <a:rPr sz="16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thermod</a:t>
            </a:r>
            <a:r>
              <a:rPr sz="1600" spc="-3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nam</a:t>
            </a:r>
            <a:r>
              <a:rPr sz="16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cs</a:t>
            </a:r>
            <a:r>
              <a:rPr sz="16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are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con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erned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ith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6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CC00CC"/>
                </a:solidFill>
                <a:latin typeface="Arial"/>
                <a:cs typeface="Arial"/>
              </a:rPr>
              <a:t>changes</a:t>
            </a:r>
            <a:r>
              <a:rPr sz="16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propertie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s,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and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55600" algn="l" rtl="0">
              <a:lnSpc>
                <a:spcPts val="1710"/>
              </a:lnSpc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fe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ence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state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chosen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is of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no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consequence in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cal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ulat</a:t>
            </a:r>
            <a:r>
              <a:rPr sz="16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637" y="5292725"/>
            <a:ext cx="7523099" cy="141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3657579"/>
            <a:ext cx="7412236" cy="1536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22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74637"/>
            <a:ext cx="8534400" cy="639762"/>
          </a:xfrm>
          <a:custGeom>
            <a:avLst/>
            <a:gdLst/>
            <a:ahLst/>
            <a:cxnLst/>
            <a:rect l="l" t="t" r="r" b="b"/>
            <a:pathLst>
              <a:path w="8534400" h="639762">
                <a:moveTo>
                  <a:pt x="0" y="639762"/>
                </a:moveTo>
                <a:lnTo>
                  <a:pt x="8534400" y="639762"/>
                </a:lnTo>
                <a:lnTo>
                  <a:pt x="85344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761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IDEAL-GAS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EQUATION</a:t>
            </a:r>
            <a:r>
              <a:rPr sz="32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STATE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590859"/>
            <a:ext cx="1210447" cy="630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175" y="3276600"/>
            <a:ext cx="4283438" cy="5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030478"/>
            <a:ext cx="7710805" cy="2143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92075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Eq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ation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st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te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y 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cific 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ume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ce.</a:t>
            </a:r>
            <a:endParaRPr sz="1800">
              <a:latin typeface="Arial"/>
              <a:cs typeface="Arial"/>
            </a:endParaRPr>
          </a:p>
          <a:p>
            <a:pPr marL="355600" marR="12700" indent="-342900" algn="just" rtl="0">
              <a:lnSpc>
                <a:spcPct val="100099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-kn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state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-10" dirty="0" smtClean="0">
                <a:latin typeface="Arial"/>
                <a:cs typeface="Arial"/>
              </a:rPr>
              <a:t>pha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dea</a:t>
            </a:r>
            <a:r>
              <a:rPr sz="1800" spc="-5" dirty="0" smtClean="0">
                <a:latin typeface="Arial"/>
                <a:cs typeface="Arial"/>
              </a:rPr>
              <a:t>l-</a:t>
            </a:r>
            <a:r>
              <a:rPr sz="1800" spc="-10" dirty="0" smtClean="0">
                <a:latin typeface="Arial"/>
                <a:cs typeface="Arial"/>
              </a:rPr>
              <a:t>ga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equa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equa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ed</a:t>
            </a:r>
            <a:r>
              <a:rPr sz="1800" spc="0" dirty="0" smtClean="0">
                <a:latin typeface="Arial"/>
                <a:cs typeface="Arial"/>
              </a:rPr>
              <a:t>icts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sz="1800" i="1" spc="-5" dirty="0" smtClean="0">
                <a:latin typeface="Arial"/>
                <a:cs typeface="Arial"/>
              </a:rPr>
              <a:t>v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T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ite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ccur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tely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some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 marL="3061335" marR="2432685" algn="l" rtl="0">
              <a:lnSpc>
                <a:spcPct val="100000"/>
              </a:lnSpc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Ideal</a:t>
            </a:r>
            <a:r>
              <a:rPr sz="2000" b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gas</a:t>
            </a:r>
            <a:r>
              <a:rPr sz="20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equa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ion of</a:t>
            </a:r>
            <a:r>
              <a:rPr sz="20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926713"/>
            <a:ext cx="2673985" cy="875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i="1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dirty="0" smtClean="0">
                <a:latin typeface="Arial"/>
                <a:cs typeface="Arial"/>
              </a:rPr>
              <a:t>: 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mass (kg/kmo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i="1" spc="0" baseline="-20833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: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4848225"/>
            <a:ext cx="2981325" cy="1628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32628" y="5952744"/>
            <a:ext cx="354584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3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 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5000" y="2714625"/>
            <a:ext cx="1524000" cy="33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3276600"/>
            <a:ext cx="3829050" cy="2609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23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8400" y="6442455"/>
            <a:ext cx="268605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39090" algn="r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6105144"/>
            <a:ext cx="30473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deno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 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on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825" y="685797"/>
            <a:ext cx="2308184" cy="34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219265"/>
            <a:ext cx="4706608" cy="1624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0" y="304844"/>
            <a:ext cx="1617741" cy="73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344423"/>
            <a:ext cx="35972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Mass = 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mass </a:t>
            </a:r>
            <a:r>
              <a:rPr sz="1800" spc="0" dirty="0" smtClean="0">
                <a:latin typeface="Symbol"/>
                <a:cs typeface="Symbol"/>
              </a:rPr>
              <a:t></a:t>
            </a:r>
            <a:r>
              <a:rPr sz="1800" spc="4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um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1228" y="1318514"/>
            <a:ext cx="237109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spc="-15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arious</a:t>
            </a:r>
            <a:r>
              <a:rPr sz="20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expre</a:t>
            </a:r>
            <a:r>
              <a:rPr sz="2000" spc="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sions of</a:t>
            </a:r>
            <a:r>
              <a:rPr sz="20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ideal gas</a:t>
            </a:r>
            <a:r>
              <a:rPr sz="20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equ</a:t>
            </a:r>
            <a:r>
              <a:rPr sz="2000" spc="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228" y="344423"/>
            <a:ext cx="274764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 g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ation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at t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for a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xe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mas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2980309"/>
            <a:ext cx="514032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al 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g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es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beha</a:t>
            </a:r>
            <a:r>
              <a:rPr sz="1800" b="1" spc="-45" dirty="0" smtClean="0">
                <a:solidFill>
                  <a:srgbClr val="008000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800" b="1" spc="3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as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an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gas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at 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w densit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es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.e.,</a:t>
            </a:r>
            <a:r>
              <a:rPr sz="1800" b="1" spc="-2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low pre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sur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sz="1800" b="1" spc="1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sz="1800" b="1" spc="5" dirty="0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gh</a:t>
            </a:r>
            <a:r>
              <a:rPr sz="1800" b="1" spc="-15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te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per</a:t>
            </a:r>
            <a:r>
              <a:rPr sz="1800" b="1" spc="-10" dirty="0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8000"/>
                </a:solidFill>
                <a:latin typeface="Arial"/>
                <a:cs typeface="Arial"/>
              </a:rPr>
              <a:t>ture).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6700" y="3657600"/>
            <a:ext cx="3162300" cy="240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8400" y="2228850"/>
            <a:ext cx="2686050" cy="4400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rtl="0">
              <a:lnSpc>
                <a:spcPts val="3329"/>
              </a:lnSpc>
            </a:pP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Wa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er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Vapor</a:t>
            </a:r>
            <a:r>
              <a:rPr sz="28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Ide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Ga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6428" y="698246"/>
            <a:ext cx="105410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140"/>
              </a:lnSpc>
            </a:pP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6428" y="729742"/>
            <a:ext cx="3887470" cy="4780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6675" algn="l" rtl="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 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err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0.1 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rce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t).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21"/>
              </a:spcBef>
            </a:pPr>
            <a:endParaRPr sz="850"/>
          </a:p>
          <a:p>
            <a:pPr marL="355600" marR="38735" indent="-342900" algn="l" rtl="0">
              <a:lnSpc>
                <a:spcPts val="193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h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s, 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-4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r,</a:t>
            </a:r>
            <a:r>
              <a:rPr sz="1800" spc="5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 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ass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mpti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 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acc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rs,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rticu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in 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vici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ity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critical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satur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or 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20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marR="12700" indent="-342900" algn="l" rtl="0">
              <a:lnSpc>
                <a:spcPts val="193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In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5" dirty="0" smtClean="0">
                <a:latin typeface="Arial"/>
                <a:cs typeface="Arial"/>
              </a:rPr>
              <a:t>r-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ond</a:t>
            </a:r>
            <a:r>
              <a:rPr sz="1800" spc="0" dirty="0" smtClean="0">
                <a:latin typeface="Arial"/>
                <a:cs typeface="Arial"/>
              </a:rPr>
              <a:t>iti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app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air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 tre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an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s.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Wh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00"/>
              </a:lnSpc>
              <a:spcBef>
                <a:spcPts val="36"/>
              </a:spcBef>
              <a:buClr>
                <a:srgbClr val="FF0000"/>
              </a:buClr>
              <a:buFont typeface="Arial"/>
              <a:buChar char="•"/>
            </a:pPr>
            <a:endParaRPr sz="800"/>
          </a:p>
          <a:p>
            <a:pPr marL="355600" marR="81915" indent="-342900" algn="l" rtl="0">
              <a:lnSpc>
                <a:spcPct val="9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In ste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 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tio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s, 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ev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r,</a:t>
            </a:r>
            <a:r>
              <a:rPr sz="1800" spc="5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ssur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ved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us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ry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;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for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 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-g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be us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5832292"/>
            <a:ext cx="6175375" cy="788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700" dirty="0" smtClean="0">
                <a:solidFill>
                  <a:srgbClr val="3333FF"/>
                </a:solidFill>
                <a:latin typeface="Arial"/>
                <a:cs typeface="Arial"/>
              </a:rPr>
              <a:t>Percentage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of er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or (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[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|</a:t>
            </a:r>
            <a:r>
              <a:rPr sz="1700" i="1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650" spc="7" baseline="-20202" dirty="0" smtClean="0">
                <a:solidFill>
                  <a:srgbClr val="3333FF"/>
                </a:solidFill>
                <a:latin typeface="Arial"/>
                <a:cs typeface="Arial"/>
              </a:rPr>
              <a:t>table </a:t>
            </a:r>
            <a:r>
              <a:rPr sz="1650" spc="-225" baseline="-20202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i="1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650" spc="7" baseline="-20202" dirty="0" smtClean="0">
                <a:solidFill>
                  <a:srgbClr val="3333FF"/>
                </a:solidFill>
                <a:latin typeface="Arial"/>
                <a:cs typeface="Arial"/>
              </a:rPr>
              <a:t>ide</a:t>
            </a:r>
            <a:r>
              <a:rPr sz="1650" spc="15" baseline="-20202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650" spc="0" baseline="-20202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|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/</a:t>
            </a:r>
            <a:r>
              <a:rPr sz="1700" i="1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650" spc="7" baseline="-20202" dirty="0" smtClean="0">
                <a:solidFill>
                  <a:srgbClr val="3333FF"/>
                </a:solidFill>
                <a:latin typeface="Arial"/>
                <a:cs typeface="Arial"/>
              </a:rPr>
              <a:t>table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] </a:t>
            </a:r>
            <a:r>
              <a:rPr sz="1700" spc="0" dirty="0" smtClean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100) 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nvo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ved in assu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ing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eam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 be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an 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deal ga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and the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ion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2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7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eam can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rea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7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an ideal gas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less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han</a:t>
            </a:r>
            <a:r>
              <a:rPr sz="17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1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percent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700" spc="-1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062" y="685800"/>
            <a:ext cx="4513199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9225" y="6442455"/>
            <a:ext cx="360997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384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98437"/>
            <a:ext cx="8534400" cy="868362"/>
          </a:xfrm>
          <a:custGeom>
            <a:avLst/>
            <a:gdLst/>
            <a:ahLst/>
            <a:cxnLst/>
            <a:rect l="l" t="t" r="r" b="b"/>
            <a:pathLst>
              <a:path w="8534400" h="868362">
                <a:moveTo>
                  <a:pt x="0" y="868362"/>
                </a:moveTo>
                <a:lnTo>
                  <a:pt x="8534400" y="868362"/>
                </a:lnTo>
                <a:lnTo>
                  <a:pt x="8534400" y="0"/>
                </a:lnTo>
                <a:lnTo>
                  <a:pt x="0" y="0"/>
                </a:lnTo>
                <a:lnTo>
                  <a:pt x="0" y="8683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96341"/>
            <a:ext cx="7725409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COM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SIBILITY</a:t>
            </a:r>
            <a:r>
              <a:rPr sz="2800" b="1" spc="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FA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R—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SU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 OF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DEVIA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ION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FR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8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IDEAL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GAS</a:t>
            </a:r>
            <a:r>
              <a:rPr sz="28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AVIOR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119504"/>
            <a:ext cx="2691765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Compr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ity fa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tor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Z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factor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ses from id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-g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a 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971790"/>
            <a:ext cx="1037337" cy="63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2590872"/>
            <a:ext cx="1320812" cy="252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0126" y="2971736"/>
            <a:ext cx="1277874" cy="690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65575" y="1106678"/>
            <a:ext cx="4757420" cy="2644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716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farth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a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Z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from 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more the 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id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-g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46355" algn="l" rtl="0">
              <a:lnSpc>
                <a:spcPct val="110100"/>
              </a:lnSpc>
              <a:spcBef>
                <a:spcPts val="210"/>
              </a:spcBef>
            </a:pPr>
            <a:r>
              <a:rPr sz="1800" i="1" dirty="0" smtClean="0">
                <a:latin typeface="Arial"/>
                <a:cs typeface="Arial"/>
              </a:rPr>
              <a:t>Gas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s b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h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ve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as 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i</a:t>
            </a:r>
            <a:r>
              <a:rPr sz="1800" i="1" spc="-10" dirty="0" smtClean="0">
                <a:latin typeface="Arial"/>
                <a:cs typeface="Arial"/>
              </a:rPr>
              <a:t>d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l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g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s at l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w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d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ns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ties (i.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.,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l</a:t>
            </a:r>
            <a:r>
              <a:rPr sz="1800" i="1" spc="-15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w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pr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ss</a:t>
            </a:r>
            <a:r>
              <a:rPr sz="1800" i="1" spc="-10" dirty="0" smtClean="0">
                <a:latin typeface="Arial"/>
                <a:cs typeface="Arial"/>
              </a:rPr>
              <a:t>u</a:t>
            </a:r>
            <a:r>
              <a:rPr sz="1800" i="1" spc="0" dirty="0" smtClean="0">
                <a:latin typeface="Arial"/>
                <a:cs typeface="Arial"/>
              </a:rPr>
              <a:t>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,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i="1" spc="-10" dirty="0" smtClean="0">
                <a:latin typeface="Arial"/>
                <a:cs typeface="Arial"/>
              </a:rPr>
              <a:t>h</a:t>
            </a:r>
            <a:r>
              <a:rPr sz="1800" i="1" spc="0" dirty="0" smtClean="0">
                <a:latin typeface="Arial"/>
                <a:cs typeface="Arial"/>
              </a:rPr>
              <a:t>i</a:t>
            </a:r>
            <a:r>
              <a:rPr sz="1800" i="1" spc="-15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h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te</a:t>
            </a:r>
            <a:r>
              <a:rPr sz="1800" i="1" spc="-20" dirty="0" smtClean="0">
                <a:latin typeface="Arial"/>
                <a:cs typeface="Arial"/>
              </a:rPr>
              <a:t>m</a:t>
            </a:r>
            <a:r>
              <a:rPr sz="1800" i="1" spc="-10" dirty="0" smtClean="0">
                <a:latin typeface="Arial"/>
                <a:cs typeface="Arial"/>
              </a:rPr>
              <a:t>pe</a:t>
            </a:r>
            <a:r>
              <a:rPr sz="1800" i="1" spc="0" dirty="0" smtClean="0">
                <a:latin typeface="Arial"/>
                <a:cs typeface="Arial"/>
              </a:rPr>
              <a:t>r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tur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).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What 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criteria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ssure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12700" marR="12700" algn="just" rtl="0">
              <a:lnSpc>
                <a:spcPct val="100000"/>
              </a:lnSpc>
              <a:spcBef>
                <a:spcPts val="430"/>
              </a:spcBef>
            </a:pPr>
            <a:r>
              <a:rPr sz="1800" b="1" spc="-5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b="1" spc="4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is 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ative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its critical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 or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" y="3762375"/>
            <a:ext cx="3657600" cy="294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9225" y="3914775"/>
            <a:ext cx="3609975" cy="2790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140" y="6380073"/>
            <a:ext cx="43300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so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Z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fact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 for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04829"/>
            <a:ext cx="1122631" cy="685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304863"/>
            <a:ext cx="1079500" cy="703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2594" y="1030478"/>
            <a:ext cx="1927225" cy="124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8326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ced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  <a:spcBef>
                <a:spcPts val="80"/>
              </a:spcBef>
            </a:pPr>
            <a:endParaRPr sz="1000"/>
          </a:p>
          <a:p>
            <a:pPr marL="2413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Ps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-re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uc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2413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pe</a:t>
            </a:r>
            <a:r>
              <a:rPr sz="1800" spc="0" dirty="0" smtClean="0">
                <a:latin typeface="Arial"/>
                <a:cs typeface="Arial"/>
              </a:rPr>
              <a:t>cif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1030478"/>
            <a:ext cx="9385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ced 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8975" y="1671653"/>
            <a:ext cx="1654690" cy="690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6133" y="1684654"/>
            <a:ext cx="3124200" cy="60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2755" marR="12700" indent="-440690" algn="l" rtl="0">
              <a:lnSpc>
                <a:spcPct val="100000"/>
              </a:lnSpc>
            </a:pPr>
            <a:r>
              <a:rPr sz="1800" i="1" dirty="0" smtClean="0">
                <a:solidFill>
                  <a:srgbClr val="3333FF"/>
                </a:solidFill>
                <a:latin typeface="Arial"/>
                <a:cs typeface="Arial"/>
              </a:rPr>
              <a:t>Z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termi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from a k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dge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R </a:t>
            </a:r>
            <a:r>
              <a:rPr sz="1800" i="1" spc="-254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i="1" spc="-7" baseline="-20833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463800"/>
            <a:ext cx="5257800" cy="386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7400" y="2476500"/>
            <a:ext cx="3048000" cy="3848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3125" y="152400"/>
            <a:ext cx="2733675" cy="1514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0" y="6442455"/>
            <a:ext cx="284797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0014" algn="r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3295650"/>
            <a:ext cx="2847975" cy="340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28600"/>
            <a:ext cx="5181600" cy="1219200"/>
          </a:xfrm>
          <a:custGeom>
            <a:avLst/>
            <a:gdLst/>
            <a:ahLst/>
            <a:cxnLst/>
            <a:rect l="l" t="t" r="r" b="b"/>
            <a:pathLst>
              <a:path w="5181600" h="1219200">
                <a:moveTo>
                  <a:pt x="0" y="1219200"/>
                </a:moveTo>
                <a:lnTo>
                  <a:pt x="5181600" y="1219200"/>
                </a:lnTo>
                <a:lnTo>
                  <a:pt x="5181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339090"/>
            <a:ext cx="4655820" cy="984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OTHER</a:t>
            </a:r>
            <a:r>
              <a:rPr sz="32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EQUATIONS</a:t>
            </a:r>
            <a:r>
              <a:rPr sz="32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STATE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487678"/>
            <a:ext cx="440626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ve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re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ces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a l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eg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 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mitati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2781934"/>
            <a:ext cx="2527935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b="1" spc="-140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an der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85" dirty="0" smtClean="0">
                <a:solidFill>
                  <a:srgbClr val="FF3300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aals Eq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ation</a:t>
            </a:r>
            <a:r>
              <a:rPr sz="24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tate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3581400"/>
            <a:ext cx="31527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175" y="4419631"/>
            <a:ext cx="1654690" cy="78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1700" y="4459299"/>
            <a:ext cx="1098540" cy="722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9023" y="3060692"/>
            <a:ext cx="1999153" cy="672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1150" y="3052698"/>
            <a:ext cx="2033524" cy="688975"/>
          </a:xfrm>
          <a:custGeom>
            <a:avLst/>
            <a:gdLst/>
            <a:ahLst/>
            <a:cxnLst/>
            <a:rect l="l" t="t" r="r" b="b"/>
            <a:pathLst>
              <a:path w="2033524" h="688975">
                <a:moveTo>
                  <a:pt x="0" y="688975"/>
                </a:moveTo>
                <a:lnTo>
                  <a:pt x="2033524" y="688975"/>
                </a:lnTo>
                <a:lnTo>
                  <a:pt x="2033524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0598" y="3835415"/>
            <a:ext cx="2103858" cy="6605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2725" y="3827398"/>
            <a:ext cx="2131949" cy="676275"/>
          </a:xfrm>
          <a:custGeom>
            <a:avLst/>
            <a:gdLst/>
            <a:ahLst/>
            <a:cxnLst/>
            <a:rect l="l" t="t" r="r" b="b"/>
            <a:pathLst>
              <a:path w="2131949" h="676275">
                <a:moveTo>
                  <a:pt x="0" y="676275"/>
                </a:moveTo>
                <a:lnTo>
                  <a:pt x="2131949" y="676275"/>
                </a:lnTo>
                <a:lnTo>
                  <a:pt x="2131949" y="0"/>
                </a:lnTo>
                <a:lnTo>
                  <a:pt x="0" y="0"/>
                </a:lnTo>
                <a:lnTo>
                  <a:pt x="0" y="676275"/>
                </a:lnTo>
                <a:close/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96995" y="3317113"/>
            <a:ext cx="1663700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3335" algn="r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ca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</a:t>
            </a:r>
            <a:endParaRPr sz="1800">
              <a:latin typeface="Arial"/>
              <a:cs typeface="Arial"/>
            </a:endParaRPr>
          </a:p>
          <a:p>
            <a:pPr marL="177165" marR="12700" indent="571500" algn="r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of a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 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infl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ction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cr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5281295"/>
            <a:ext cx="494157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fects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-g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ter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 attracti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 forc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vo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-2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occ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ed</a:t>
            </a:r>
            <a:r>
              <a:rPr sz="18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by the 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i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ve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racy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van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</a:t>
            </a:r>
            <a:r>
              <a:rPr sz="1800" spc="-6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state is often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48375" y="152400"/>
            <a:ext cx="2638425" cy="2771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571" rIns="0" bIns="0" rtlCol="0">
            <a:noAutofit/>
          </a:bodyPr>
          <a:lstStyle/>
          <a:p>
            <a:pPr marL="317500" rtl="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atti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-Bridgeman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Equ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on</a:t>
            </a:r>
            <a:r>
              <a:rPr sz="24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tate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8337" y="838220"/>
            <a:ext cx="4430704" cy="739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275" y="1676400"/>
            <a:ext cx="2066925" cy="77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6075" y="1752600"/>
            <a:ext cx="2066925" cy="758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0" y="1098550"/>
            <a:ext cx="7607934" cy="1986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1535" marR="12700" algn="l" rtl="0">
              <a:lnSpc>
                <a:spcPts val="216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 </a:t>
            </a:r>
            <a:r>
              <a:rPr sz="1800" spc="-19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3–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ces.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kn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 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rate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ties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up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0.</a:t>
            </a:r>
            <a:r>
              <a:rPr sz="1800" spc="-10" dirty="0" smtClean="0">
                <a:latin typeface="Arial"/>
                <a:cs typeface="Arial"/>
              </a:rPr>
              <a:t>8</a:t>
            </a:r>
            <a:r>
              <a:rPr sz="1900" spc="-70" dirty="0" smtClean="0">
                <a:latin typeface="Symbol"/>
                <a:cs typeface="Symbol"/>
              </a:rPr>
              <a:t></a:t>
            </a:r>
            <a:r>
              <a:rPr sz="1800" spc="0" baseline="-20833" dirty="0" smtClean="0">
                <a:latin typeface="Arial"/>
                <a:cs typeface="Arial"/>
              </a:rPr>
              <a:t>c</a:t>
            </a:r>
            <a:r>
              <a:rPr sz="1800" spc="-97" baseline="-20833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31"/>
              </a:spcBef>
            </a:pPr>
            <a:endParaRPr sz="85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2700" algn="l" rtl="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dict-</a:t>
            </a:r>
            <a:r>
              <a:rPr sz="2400" b="1" spc="-50" dirty="0" smtClean="0">
                <a:solidFill>
                  <a:srgbClr val="FF3300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sz="2400" b="1" spc="-5" dirty="0" smtClean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-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bin</a:t>
            </a:r>
            <a:r>
              <a:rPr sz="24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q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tion</a:t>
            </a:r>
            <a:r>
              <a:rPr sz="2400" b="1" spc="-3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3200463"/>
            <a:ext cx="7461488" cy="585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1167" y="3850513"/>
            <a:ext cx="7660640" cy="1212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495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45" dirty="0" smtClean="0">
                <a:latin typeface="Arial"/>
                <a:cs typeface="Arial"/>
              </a:rPr>
              <a:t> </a:t>
            </a:r>
            <a:r>
              <a:rPr sz="1800" spc="-19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 </a:t>
            </a:r>
            <a:r>
              <a:rPr sz="1800" spc="-5" dirty="0" smtClean="0">
                <a:latin typeface="Arial"/>
                <a:cs typeface="Arial"/>
              </a:rPr>
              <a:t>3–4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ces at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ties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up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2.5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Symbol"/>
                <a:cs typeface="Symbol"/>
              </a:rPr>
              <a:t></a:t>
            </a:r>
            <a:r>
              <a:rPr sz="1800" spc="0" baseline="-20833" dirty="0" smtClean="0">
                <a:latin typeface="Arial"/>
                <a:cs typeface="Arial"/>
              </a:rPr>
              <a:t>c</a:t>
            </a:r>
            <a:r>
              <a:rPr sz="1800" spc="-97" baseline="-20833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200"/>
              </a:lnSpc>
              <a:spcBef>
                <a:spcPts val="71"/>
              </a:spcBef>
            </a:pPr>
            <a:endParaRPr sz="1200"/>
          </a:p>
          <a:p>
            <a:pPr marL="12700" algn="l" rtl="0">
              <a:lnSpc>
                <a:spcPct val="100000"/>
              </a:lnSpc>
            </a:pPr>
            <a:r>
              <a:rPr sz="2400" b="1" spc="-60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ir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al</a:t>
            </a:r>
            <a:r>
              <a:rPr sz="24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q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tion</a:t>
            </a:r>
            <a:r>
              <a:rPr sz="24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4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5173644"/>
            <a:ext cx="4863095" cy="617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140" y="5876544"/>
            <a:ext cx="59683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),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),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),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 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 fu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vir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al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500" b="1" spc="95" dirty="0" smtClean="0">
                <a:latin typeface="Times New Roman"/>
                <a:cs typeface="Times New Roman"/>
              </a:rPr>
              <a:pPr marL="25400" algn="l" rtl="0">
                <a:lnSpc>
                  <a:spcPct val="100000"/>
                </a:lnSpc>
              </a:pPr>
              <a:t>29</a:t>
            </a:fld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63"/>
            <a:ext cx="8382000" cy="639762"/>
          </a:xfrm>
          <a:custGeom>
            <a:avLst/>
            <a:gdLst/>
            <a:ahLst/>
            <a:cxnLst/>
            <a:rect l="l" t="t" r="r" b="b"/>
            <a:pathLst>
              <a:path w="8382000" h="639762">
                <a:moveTo>
                  <a:pt x="0" y="639762"/>
                </a:moveTo>
                <a:lnTo>
                  <a:pt x="8382000" y="639762"/>
                </a:lnTo>
                <a:lnTo>
                  <a:pt x="83820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1175" y="1335278"/>
            <a:ext cx="5789295" cy="5332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189095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are k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ir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rge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ke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ter-mo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forc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2"/>
              </a:spcBef>
            </a:pPr>
            <a:endParaRPr sz="1000" dirty="0"/>
          </a:p>
          <a:p>
            <a:pPr marL="4083685" marR="15240" indent="330200" algn="r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In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 the attractive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sive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to 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  <a:p>
            <a:pPr marL="4286250" marR="12700" indent="335280" algn="r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at 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from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6"/>
              </a:spcBef>
            </a:pPr>
            <a:endParaRPr sz="1400" dirty="0"/>
          </a:p>
          <a:p>
            <a:pPr marR="244475" algn="r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PHASES OF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PURE SUBSTAN</a:t>
            </a:r>
            <a:r>
              <a:rPr sz="3200" b="1" spc="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914272"/>
            <a:ext cx="2590800" cy="241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4450" y="914400"/>
            <a:ext cx="363855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3429000"/>
            <a:ext cx="662940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28028" y="4536313"/>
            <a:ext cx="241427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ex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state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 more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acc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5603443"/>
            <a:ext cx="5245100" cy="875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rce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err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inv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vari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state for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(%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=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[(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|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7" baseline="-20833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ble</a:t>
            </a:r>
            <a:r>
              <a:rPr sz="1800" spc="240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baseline="-20833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uatio</a:t>
            </a:r>
            <a:r>
              <a:rPr sz="1800" spc="15" baseline="-20833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|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)/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7" baseline="-20833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5" baseline="-20833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baseline="-20833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]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100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8875" y="704850"/>
            <a:ext cx="2828925" cy="379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85800"/>
            <a:ext cx="5981700" cy="484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500" b="1" spc="95" dirty="0" smtClean="0">
                <a:latin typeface="Times New Roman"/>
                <a:cs typeface="Times New Roman"/>
              </a:rPr>
              <a:pPr marL="25400" algn="l" rtl="0">
                <a:lnSpc>
                  <a:spcPct val="100000"/>
                </a:lnSpc>
              </a:pPr>
              <a:t>30</a:t>
            </a:fld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99414"/>
            <a:ext cx="8072120" cy="5977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 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bst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nce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-ch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ces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4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Comp</a:t>
            </a:r>
            <a:r>
              <a:rPr sz="1600" spc="-2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ed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liquid,</a:t>
            </a:r>
            <a:r>
              <a:rPr sz="16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Satur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ted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liquid,</a:t>
            </a:r>
            <a:r>
              <a:rPr sz="16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Satur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ted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vapo</a:t>
            </a:r>
            <a:r>
              <a:rPr sz="1600" spc="-2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Super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eated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vapor</a:t>
            </a:r>
            <a:endParaRPr sz="16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Saturation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temperature</a:t>
            </a:r>
            <a:r>
              <a:rPr sz="16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and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Saturation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pres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ure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Pro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erty 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rams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9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i="1" spc="-15" dirty="0" smtClean="0">
                <a:solidFill>
                  <a:srgbClr val="CC00CC"/>
                </a:solidFill>
                <a:latin typeface="Arial"/>
                <a:cs typeface="Arial"/>
              </a:rPr>
              <a:t>T-</a:t>
            </a:r>
            <a:r>
              <a:rPr sz="1600" i="1" spc="-1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6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diagram,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6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i="1" spc="-15" dirty="0" smtClean="0">
                <a:solidFill>
                  <a:srgbClr val="CC00CC"/>
                </a:solidFill>
                <a:latin typeface="Arial"/>
                <a:cs typeface="Arial"/>
              </a:rPr>
              <a:t>P-</a:t>
            </a:r>
            <a:r>
              <a:rPr sz="1600" i="1" spc="-1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6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diagram,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The </a:t>
            </a:r>
            <a:r>
              <a:rPr sz="1600" i="1" spc="-15" dirty="0" smtClean="0">
                <a:solidFill>
                  <a:srgbClr val="CC00CC"/>
                </a:solidFill>
                <a:latin typeface="Arial"/>
                <a:cs typeface="Arial"/>
              </a:rPr>
              <a:t>P-</a:t>
            </a:r>
            <a:r>
              <a:rPr sz="1600" i="1" spc="-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6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diagram,</a:t>
            </a:r>
            <a:r>
              <a:rPr sz="16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600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i="1" spc="-15" dirty="0" smtClean="0">
                <a:solidFill>
                  <a:srgbClr val="CC00CC"/>
                </a:solidFill>
                <a:latin typeface="Arial"/>
                <a:cs typeface="Arial"/>
              </a:rPr>
              <a:t>P-</a:t>
            </a:r>
            <a:r>
              <a:rPr sz="1600" i="1" spc="-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600" i="1" spc="-15" dirty="0" smtClean="0">
                <a:solidFill>
                  <a:srgbClr val="CC00CC"/>
                </a:solidFill>
                <a:latin typeface="Arial"/>
                <a:cs typeface="Arial"/>
              </a:rPr>
              <a:t>-</a:t>
            </a:r>
            <a:r>
              <a:rPr sz="1600" i="1" spc="-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600" i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surface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Pro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erty ta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4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Enthalpy</a:t>
            </a:r>
            <a:endParaRPr sz="1600">
              <a:latin typeface="Arial"/>
              <a:cs typeface="Arial"/>
            </a:endParaRPr>
          </a:p>
          <a:p>
            <a:pPr lvl="1" algn="l" rtl="0">
              <a:lnSpc>
                <a:spcPts val="750"/>
              </a:lnSpc>
              <a:spcBef>
                <a:spcPts val="2"/>
              </a:spcBef>
              <a:buClr>
                <a:srgbClr val="FF0000"/>
              </a:buClr>
              <a:buFont typeface="Wingdings"/>
              <a:buChar char=""/>
            </a:pPr>
            <a:endParaRPr sz="750"/>
          </a:p>
          <a:p>
            <a:pPr marL="756285" marR="292735" lvl="1" indent="-287020" algn="l" rtl="0">
              <a:lnSpc>
                <a:spcPts val="1540"/>
              </a:lnSpc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Saturated</a:t>
            </a:r>
            <a:r>
              <a:rPr sz="16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liquid,</a:t>
            </a:r>
            <a:r>
              <a:rPr sz="16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saturated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vapor,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Saturated</a:t>
            </a:r>
            <a:r>
              <a:rPr sz="16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liquid</a:t>
            </a:r>
            <a:r>
              <a:rPr sz="16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vapor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mi</a:t>
            </a:r>
            <a:r>
              <a:rPr sz="1600" spc="-2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ture,</a:t>
            </a:r>
            <a:r>
              <a:rPr sz="16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Superheated vapor,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compressed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liquid</a:t>
            </a:r>
            <a:endParaRPr sz="16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Reference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state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and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refe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values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state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4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Is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ater</a:t>
            </a:r>
            <a:r>
              <a:rPr sz="16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vapor an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ideal gas?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ity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factor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O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state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4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van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der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Waals Equation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Beatti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-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Bridgeman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Equat</a:t>
            </a:r>
            <a:r>
              <a:rPr sz="16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6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State</a:t>
            </a:r>
            <a:endParaRPr sz="16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Benedi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ct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-Webb-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Rubin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Equation</a:t>
            </a:r>
            <a:r>
              <a:rPr sz="16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e,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Virial</a:t>
            </a:r>
            <a:r>
              <a:rPr sz="16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Equation of</a:t>
            </a:r>
            <a:r>
              <a:rPr sz="16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CC00CC"/>
                </a:solidFill>
                <a:latin typeface="Arial"/>
                <a:cs typeface="Arial"/>
              </a:rPr>
              <a:t>State</a:t>
            </a:r>
            <a:endParaRPr sz="16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  <a:spcBef>
                <a:spcPts val="3"/>
              </a:spcBef>
            </a:pPr>
            <a:endParaRPr sz="1000"/>
          </a:p>
          <a:p>
            <a:pPr marR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  <a:p>
            <a:pPr marL="0" algn="ctr" rtl="0">
              <a:lnSpc>
                <a:spcPts val="165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561" rIns="0" bIns="0" rtlCol="0">
            <a:noAutofit/>
          </a:bodyPr>
          <a:lstStyle/>
          <a:p>
            <a:pPr marL="2413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Sum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98437"/>
            <a:ext cx="8458200" cy="944562"/>
          </a:xfrm>
          <a:custGeom>
            <a:avLst/>
            <a:gdLst/>
            <a:ahLst/>
            <a:cxnLst/>
            <a:rect l="l" t="t" r="r" b="b"/>
            <a:pathLst>
              <a:path w="8458200" h="944562">
                <a:moveTo>
                  <a:pt x="0" y="944562"/>
                </a:moveTo>
                <a:lnTo>
                  <a:pt x="8458200" y="944562"/>
                </a:lnTo>
                <a:lnTo>
                  <a:pt x="8458200" y="0"/>
                </a:lnTo>
                <a:lnTo>
                  <a:pt x="0" y="0"/>
                </a:lnTo>
                <a:lnTo>
                  <a:pt x="0" y="9445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rtl="0">
              <a:lnSpc>
                <a:spcPct val="100000"/>
              </a:lnSpc>
            </a:pP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CHANGE</a:t>
            </a:r>
            <a:r>
              <a:rPr sz="2800" b="1" spc="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URE SU</a:t>
            </a:r>
            <a:r>
              <a:rPr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ANC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58061"/>
            <a:ext cx="7814945" cy="5040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Compressed</a:t>
            </a:r>
            <a:r>
              <a:rPr sz="20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quid</a:t>
            </a:r>
            <a:r>
              <a:rPr sz="20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(subcooled</a:t>
            </a:r>
            <a:r>
              <a:rPr sz="2000" b="1" spc="-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qui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2000" b="1" spc="10" dirty="0" smtClean="0">
                <a:solidFill>
                  <a:srgbClr val="CC00CC"/>
                </a:solidFill>
                <a:latin typeface="Arial"/>
                <a:cs typeface="Arial"/>
              </a:rPr>
              <a:t>)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2000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tance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not abo</a:t>
            </a:r>
            <a:r>
              <a:rPr sz="2000" i="1" spc="5" dirty="0" smtClean="0">
                <a:latin typeface="Arial"/>
                <a:cs typeface="Arial"/>
              </a:rPr>
              <a:t>u</a:t>
            </a:r>
            <a:r>
              <a:rPr sz="2000" i="1" spc="0" dirty="0" smtClean="0">
                <a:latin typeface="Arial"/>
                <a:cs typeface="Arial"/>
              </a:rPr>
              <a:t>t</a:t>
            </a:r>
            <a:r>
              <a:rPr sz="2000" i="1" spc="-3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to</a:t>
            </a:r>
            <a:r>
              <a:rPr sz="2000" i="1" spc="-1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v</a:t>
            </a:r>
            <a:r>
              <a:rPr sz="2000" i="1" spc="5" dirty="0" smtClean="0">
                <a:latin typeface="Arial"/>
                <a:cs typeface="Arial"/>
              </a:rPr>
              <a:t>a</a:t>
            </a:r>
            <a:r>
              <a:rPr sz="2000" i="1" spc="0" dirty="0" smtClean="0">
                <a:latin typeface="Arial"/>
                <a:cs typeface="Arial"/>
              </a:rPr>
              <a:t>po</a:t>
            </a:r>
            <a:r>
              <a:rPr sz="2000" i="1" spc="5" dirty="0" smtClean="0">
                <a:latin typeface="Arial"/>
                <a:cs typeface="Arial"/>
              </a:rPr>
              <a:t>r</a:t>
            </a:r>
            <a:r>
              <a:rPr sz="2000" i="1" spc="0" dirty="0" smtClean="0">
                <a:latin typeface="Arial"/>
                <a:cs typeface="Arial"/>
              </a:rPr>
              <a:t>ize.</a:t>
            </a:r>
            <a:endParaRPr sz="2000">
              <a:latin typeface="Arial"/>
              <a:cs typeface="Arial"/>
            </a:endParaRPr>
          </a:p>
          <a:p>
            <a:pPr marL="355600" marR="1729105" indent="-342900" algn="l" rtl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•"/>
              <a:tabLst>
                <a:tab pos="342265" algn="l"/>
              </a:tabLst>
            </a:pP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aturated</a:t>
            </a:r>
            <a:r>
              <a:rPr sz="2000" b="1" spc="-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000" b="1" spc="-1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qu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iquid that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about</a:t>
            </a:r>
            <a:r>
              <a:rPr sz="2000" i="1" spc="-2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to</a:t>
            </a:r>
            <a:r>
              <a:rPr sz="2000" i="1" spc="-2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vapori</a:t>
            </a:r>
            <a:r>
              <a:rPr sz="2000" i="1" spc="5" dirty="0" smtClean="0">
                <a:latin typeface="Arial"/>
                <a:cs typeface="Arial"/>
              </a:rPr>
              <a:t>z</a:t>
            </a:r>
            <a:r>
              <a:rPr sz="2000" i="1" spc="0" dirty="0" smtClean="0"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19"/>
              </a:spcBef>
            </a:pPr>
            <a:endParaRPr sz="1100"/>
          </a:p>
          <a:p>
            <a:pPr marL="1993900" marR="3335654" algn="l" rtl="0">
              <a:lnSpc>
                <a:spcPct val="100000"/>
              </a:lnSpc>
            </a:pPr>
            <a:r>
              <a:rPr sz="2000" spc="-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1 atm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20°C, water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exists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he liquid pha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 (</a:t>
            </a:r>
            <a:r>
              <a:rPr sz="20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compressed</a:t>
            </a:r>
            <a:r>
              <a:rPr sz="2000" b="1" i="1" spc="-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20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20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qui</a:t>
            </a:r>
            <a:r>
              <a:rPr sz="2000" b="1" i="1" spc="-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800"/>
              </a:lnSpc>
            </a:pPr>
            <a:endParaRPr sz="8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4110990" marR="1736725" indent="-40005" algn="l" rtl="0">
              <a:lnSpc>
                <a:spcPct val="100000"/>
              </a:lnSpc>
            </a:pPr>
            <a:r>
              <a:rPr sz="2000" spc="-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1</a:t>
            </a:r>
            <a:r>
              <a:rPr sz="20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atm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pre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 and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100°C,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water exists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liquid that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is ready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947795" marR="1735455" indent="1165860" algn="l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vapori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z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 (</a:t>
            </a:r>
            <a:r>
              <a:rPr sz="20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sa</a:t>
            </a:r>
            <a:r>
              <a:rPr sz="2000" b="1" i="1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urated</a:t>
            </a:r>
            <a:r>
              <a:rPr sz="2000" b="1" i="1" spc="-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20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20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qui</a:t>
            </a:r>
            <a:r>
              <a:rPr sz="2000" b="1" i="1" spc="-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2514600"/>
            <a:ext cx="2057400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2438400"/>
            <a:ext cx="2076450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0553" y="6594856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0053" y="5132451"/>
            <a:ext cx="2164715" cy="1534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4365" algn="l" rtl="0">
              <a:lnSpc>
                <a:spcPct val="100000"/>
              </a:lnSpc>
            </a:pPr>
            <a:r>
              <a:rPr sz="1700" dirty="0" smtClean="0">
                <a:solidFill>
                  <a:srgbClr val="3333FF"/>
                </a:solidFill>
                <a:latin typeface="Arial"/>
                <a:cs typeface="Arial"/>
              </a:rPr>
              <a:t>As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ore heat is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rans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ed,</a:t>
            </a:r>
            <a:r>
              <a:rPr sz="17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empe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ure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 vapor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ar</a:t>
            </a:r>
            <a:r>
              <a:rPr sz="1700" spc="-1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 to</a:t>
            </a:r>
            <a:r>
              <a:rPr sz="17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rise 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700" b="1" i="1" spc="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erheated</a:t>
            </a:r>
            <a:r>
              <a:rPr sz="1700" b="1" i="1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vap</a:t>
            </a:r>
            <a:r>
              <a:rPr sz="1700" b="1" i="1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700">
              <a:latin typeface="Arial"/>
              <a:cs typeface="Arial"/>
            </a:endParaRPr>
          </a:p>
          <a:p>
            <a:pPr marR="88900" algn="l" rtl="0">
              <a:lnSpc>
                <a:spcPct val="100000"/>
              </a:lnSpc>
              <a:spcBef>
                <a:spcPts val="110"/>
              </a:spcBef>
            </a:pPr>
            <a:r>
              <a:rPr sz="140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60528"/>
            <a:ext cx="7887970" cy="638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Satura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ed</a:t>
            </a:r>
            <a:r>
              <a:rPr sz="20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apo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vapor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abo</a:t>
            </a:r>
            <a:r>
              <a:rPr sz="2000" i="1" spc="5" dirty="0" smtClean="0">
                <a:latin typeface="Arial"/>
                <a:cs typeface="Arial"/>
              </a:rPr>
              <a:t>u</a:t>
            </a:r>
            <a:r>
              <a:rPr sz="2000" i="1" spc="0" dirty="0" smtClean="0">
                <a:latin typeface="Arial"/>
                <a:cs typeface="Arial"/>
              </a:rPr>
              <a:t>t</a:t>
            </a:r>
            <a:r>
              <a:rPr sz="2000" i="1" spc="-3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to</a:t>
            </a:r>
            <a:r>
              <a:rPr sz="2000" i="1" spc="-1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c</a:t>
            </a:r>
            <a:r>
              <a:rPr sz="2000" i="1" spc="5" dirty="0" smtClean="0">
                <a:latin typeface="Arial"/>
                <a:cs typeface="Arial"/>
              </a:rPr>
              <a:t>o</a:t>
            </a:r>
            <a:r>
              <a:rPr sz="2000" i="1" spc="0" dirty="0" smtClean="0">
                <a:latin typeface="Arial"/>
                <a:cs typeface="Arial"/>
              </a:rPr>
              <a:t>nde</a:t>
            </a:r>
            <a:r>
              <a:rPr sz="2000" i="1" spc="5" dirty="0" smtClean="0">
                <a:latin typeface="Arial"/>
                <a:cs typeface="Arial"/>
              </a:rPr>
              <a:t>n</a:t>
            </a:r>
            <a:r>
              <a:rPr sz="2000" i="1" spc="0" dirty="0" smtClean="0">
                <a:latin typeface="Arial"/>
                <a:cs typeface="Arial"/>
              </a:rPr>
              <a:t>s</a:t>
            </a:r>
            <a:r>
              <a:rPr sz="2000" i="1" spc="5" dirty="0" smtClean="0">
                <a:latin typeface="Arial"/>
                <a:cs typeface="Arial"/>
              </a:rPr>
              <a:t>e</a:t>
            </a:r>
            <a:r>
              <a:rPr sz="2000" i="1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 algn="l" rtl="0">
              <a:lnSpc>
                <a:spcPts val="2380"/>
              </a:lnSpc>
              <a:spcBef>
                <a:spcPts val="24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aturated</a:t>
            </a:r>
            <a:r>
              <a:rPr sz="2000" b="1" spc="-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000" b="1" spc="-1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qu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d–</a:t>
            </a:r>
            <a:r>
              <a:rPr sz="2000" b="1" spc="-2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apor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 m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ixture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sta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whi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liquid</a:t>
            </a:r>
            <a:r>
              <a:rPr sz="2000" i="1" spc="-1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770382"/>
            <a:ext cx="8207375" cy="912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algn="l" rtl="0">
              <a:lnSpc>
                <a:spcPct val="100000"/>
              </a:lnSpc>
            </a:pPr>
            <a:r>
              <a:rPr sz="2000" i="1" dirty="0" smtClean="0">
                <a:latin typeface="Arial"/>
                <a:cs typeface="Arial"/>
              </a:rPr>
              <a:t>v</a:t>
            </a:r>
            <a:r>
              <a:rPr sz="2000" i="1" spc="5" dirty="0" smtClean="0">
                <a:latin typeface="Arial"/>
                <a:cs typeface="Arial"/>
              </a:rPr>
              <a:t>a</a:t>
            </a:r>
            <a:r>
              <a:rPr sz="2000" i="1" spc="0" dirty="0" smtClean="0">
                <a:latin typeface="Arial"/>
                <a:cs typeface="Arial"/>
              </a:rPr>
              <a:t>por</a:t>
            </a:r>
            <a:r>
              <a:rPr sz="2000" i="1" spc="-3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pha</a:t>
            </a:r>
            <a:r>
              <a:rPr sz="2000" i="1" spc="10" dirty="0" smtClean="0">
                <a:latin typeface="Arial"/>
                <a:cs typeface="Arial"/>
              </a:rPr>
              <a:t>s</a:t>
            </a:r>
            <a:r>
              <a:rPr sz="2000" i="1" spc="0" dirty="0" smtClean="0">
                <a:latin typeface="Arial"/>
                <a:cs typeface="Arial"/>
              </a:rPr>
              <a:t>es</a:t>
            </a:r>
            <a:r>
              <a:rPr sz="2000" i="1" spc="-2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c</a:t>
            </a:r>
            <a:r>
              <a:rPr sz="2000" i="1" spc="5" dirty="0" smtClean="0">
                <a:latin typeface="Arial"/>
                <a:cs typeface="Arial"/>
              </a:rPr>
              <a:t>o</a:t>
            </a:r>
            <a:r>
              <a:rPr sz="2000" i="1" spc="0" dirty="0" smtClean="0">
                <a:latin typeface="Arial"/>
                <a:cs typeface="Arial"/>
              </a:rPr>
              <a:t>e</a:t>
            </a:r>
            <a:r>
              <a:rPr sz="2000" i="1" spc="5" dirty="0" smtClean="0">
                <a:latin typeface="Arial"/>
                <a:cs typeface="Arial"/>
              </a:rPr>
              <a:t>x</a:t>
            </a:r>
            <a:r>
              <a:rPr sz="2000" i="1" spc="0" dirty="0" smtClean="0">
                <a:latin typeface="Arial"/>
                <a:cs typeface="Arial"/>
              </a:rPr>
              <a:t>ist</a:t>
            </a:r>
            <a:r>
              <a:rPr sz="2000" i="1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 equilibrium.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ts val="500"/>
              </a:lnSpc>
              <a:spcBef>
                <a:spcPts val="11"/>
              </a:spcBef>
            </a:pPr>
            <a:endParaRPr sz="500" dirty="0"/>
          </a:p>
          <a:p>
            <a:pPr marL="355600" marR="12700" indent="-342900" algn="l" rtl="0">
              <a:lnSpc>
                <a:spcPts val="216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Superheated</a:t>
            </a:r>
            <a:r>
              <a:rPr sz="20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apo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: A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vapor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not</a:t>
            </a:r>
            <a:r>
              <a:rPr sz="2000" i="1" spc="-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abo</a:t>
            </a:r>
            <a:r>
              <a:rPr sz="2000" i="1" spc="5" dirty="0" smtClean="0">
                <a:latin typeface="Arial"/>
                <a:cs typeface="Arial"/>
              </a:rPr>
              <a:t>u</a:t>
            </a:r>
            <a:r>
              <a:rPr sz="2000" i="1" spc="0" dirty="0" smtClean="0">
                <a:latin typeface="Arial"/>
                <a:cs typeface="Arial"/>
              </a:rPr>
              <a:t>t</a:t>
            </a:r>
            <a:r>
              <a:rPr sz="2000" i="1" spc="-35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to</a:t>
            </a:r>
            <a:r>
              <a:rPr sz="2000" i="1" spc="-2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c</a:t>
            </a:r>
            <a:r>
              <a:rPr sz="2000" i="1" spc="5" dirty="0" smtClean="0">
                <a:latin typeface="Arial"/>
                <a:cs typeface="Arial"/>
              </a:rPr>
              <a:t>o</a:t>
            </a:r>
            <a:r>
              <a:rPr sz="2000" i="1" spc="0" dirty="0" smtClean="0">
                <a:latin typeface="Arial"/>
                <a:cs typeface="Arial"/>
              </a:rPr>
              <a:t>nde</a:t>
            </a:r>
            <a:r>
              <a:rPr sz="2000" i="1" spc="5" dirty="0" smtClean="0">
                <a:latin typeface="Arial"/>
                <a:cs typeface="Arial"/>
              </a:rPr>
              <a:t>n</a:t>
            </a:r>
            <a:r>
              <a:rPr sz="2000" i="1" spc="0" dirty="0" smtClean="0">
                <a:latin typeface="Arial"/>
                <a:cs typeface="Arial"/>
              </a:rPr>
              <a:t>se</a:t>
            </a:r>
            <a:r>
              <a:rPr sz="2000" i="1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(i.e.,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not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s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turated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vapor</a:t>
            </a:r>
            <a:r>
              <a:rPr lang="en-US" sz="2000" spc="5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5314950"/>
            <a:ext cx="2813685" cy="1047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700" dirty="0" smtClean="0">
                <a:solidFill>
                  <a:srgbClr val="3333FF"/>
                </a:solidFill>
                <a:latin typeface="Arial"/>
                <a:cs typeface="Arial"/>
              </a:rPr>
              <a:t>As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ore heat is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rans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ed, part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ura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7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liqu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d vaporizes 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satura</a:t>
            </a:r>
            <a:r>
              <a:rPr sz="17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ed </a:t>
            </a:r>
            <a:r>
              <a:rPr sz="17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li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qu</a:t>
            </a:r>
            <a:r>
              <a:rPr sz="17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b="1" i="1" spc="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– vapor</a:t>
            </a:r>
            <a:r>
              <a:rPr sz="17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b="1" i="1" spc="-1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xtu</a:t>
            </a:r>
            <a:r>
              <a:rPr sz="17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4366" y="5146802"/>
            <a:ext cx="2877820" cy="1306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335" indent="721995" algn="l" rtl="0">
              <a:lnSpc>
                <a:spcPct val="100000"/>
              </a:lnSpc>
            </a:pPr>
            <a:r>
              <a:rPr sz="170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1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m pressure,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empe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ure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ns constant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100°C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until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 last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drop of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liqu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vaporized</a:t>
            </a:r>
            <a:endParaRPr sz="1700">
              <a:latin typeface="Arial"/>
              <a:cs typeface="Arial"/>
            </a:endParaRPr>
          </a:p>
          <a:p>
            <a:pPr marR="12700" algn="l" rtl="0">
              <a:lnSpc>
                <a:spcPct val="100000"/>
              </a:lnSpc>
            </a:pP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sa</a:t>
            </a:r>
            <a:r>
              <a:rPr sz="17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ura</a:t>
            </a:r>
            <a:r>
              <a:rPr sz="1700" b="1" i="1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700" b="1" i="1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b="1" i="1" spc="0" dirty="0" smtClean="0">
                <a:solidFill>
                  <a:srgbClr val="3333FF"/>
                </a:solidFill>
                <a:latin typeface="Arial"/>
                <a:cs typeface="Arial"/>
              </a:rPr>
              <a:t>vapo</a:t>
            </a:r>
            <a:r>
              <a:rPr sz="1700" b="1" i="1" spc="-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905000"/>
            <a:ext cx="294322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1676400"/>
            <a:ext cx="1809750" cy="340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9900" y="1676400"/>
            <a:ext cx="17907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781175"/>
            <a:ext cx="5486400" cy="469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0553" y="5205603"/>
            <a:ext cx="4937760" cy="167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4600" marR="279400" algn="l" rtl="0">
              <a:lnSpc>
                <a:spcPct val="100000"/>
              </a:lnSpc>
            </a:pPr>
            <a:r>
              <a:rPr sz="2000" i="1" spc="-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2000" i="1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2000" i="1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diag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am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for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 heating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pro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-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 water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tant pre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  <a:p>
            <a:pPr marR="12700" algn="l" rtl="0">
              <a:lnSpc>
                <a:spcPct val="100000"/>
              </a:lnSpc>
              <a:spcBef>
                <a:spcPts val="140"/>
              </a:spcBef>
            </a:pPr>
            <a:r>
              <a:rPr sz="140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 algn="l" rtl="0">
              <a:lnSpc>
                <a:spcPts val="165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67208"/>
            <a:ext cx="787844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90000"/>
              </a:lnSpc>
            </a:pPr>
            <a:r>
              <a:rPr sz="2000" dirty="0" smtClean="0">
                <a:latin typeface="Arial"/>
                <a:cs typeface="Arial"/>
              </a:rPr>
              <a:t>If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entire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betwe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state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1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5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ibed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 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figure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 reversed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by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cooling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water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while </a:t>
            </a:r>
            <a:r>
              <a:rPr sz="2000" spc="-10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ain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aining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sure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 s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value,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water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will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state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1,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retra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path, 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 so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doing,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amount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heat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relea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ed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will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exactly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match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 amount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heat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add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du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heating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0701" y="6442455"/>
            <a:ext cx="2535555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10515" algn="r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Saturation</a:t>
            </a:r>
            <a:r>
              <a:rPr sz="28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Temper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ature</a:t>
            </a:r>
            <a:r>
              <a:rPr sz="2800" b="1" spc="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8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Saturation</a:t>
            </a:r>
            <a:r>
              <a:rPr sz="28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9478"/>
            <a:ext cx="8079105" cy="2096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1308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starts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;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ref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re, if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fi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 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Water 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100</a:t>
            </a:r>
            <a:r>
              <a:rPr sz="1800" spc="0" dirty="0" smtClean="0">
                <a:latin typeface="Symbol"/>
                <a:cs typeface="Symbol"/>
              </a:rPr>
              <a:t>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atm 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253365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turation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per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ture</a:t>
            </a:r>
            <a:r>
              <a:rPr sz="1800" b="1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0" baseline="-20833" dirty="0" smtClean="0">
                <a:solidFill>
                  <a:srgbClr val="CC00CC"/>
                </a:solidFill>
                <a:latin typeface="Arial"/>
                <a:cs typeface="Arial"/>
              </a:rPr>
              <a:t>sa</a:t>
            </a:r>
            <a:r>
              <a:rPr sz="1800" b="1" spc="-7" baseline="-20833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a 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2700" indent="-342900" algn="l" rtl="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turation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pre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sure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0" baseline="-20833" dirty="0" smtClean="0">
                <a:solidFill>
                  <a:srgbClr val="CC00CC"/>
                </a:solidFill>
                <a:latin typeface="Arial"/>
                <a:cs typeface="Arial"/>
              </a:rPr>
              <a:t>sa</a:t>
            </a:r>
            <a:r>
              <a:rPr sz="1800" b="1" spc="-7" baseline="-20833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 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a 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0375" y="4579366"/>
            <a:ext cx="1710689" cy="193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–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 sat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curve of a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 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 (n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cal 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lang="en-US" sz="1800" spc="0" dirty="0" smtClean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0701" y="2514598"/>
            <a:ext cx="2535174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3124200"/>
            <a:ext cx="3743325" cy="3362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420623"/>
            <a:ext cx="4177665" cy="821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Latent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: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sor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se-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1651" y="485775"/>
            <a:ext cx="3757549" cy="423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1353565"/>
            <a:ext cx="5242560" cy="5434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038225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Latent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fusi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sor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tin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</a:t>
            </a:r>
            <a:r>
              <a:rPr sz="1800" spc="-10" dirty="0" smtClean="0">
                <a:latin typeface="Arial"/>
                <a:cs typeface="Arial"/>
              </a:rPr>
              <a:t>equ</a:t>
            </a:r>
            <a:r>
              <a:rPr sz="1800" spc="0" dirty="0" smtClean="0">
                <a:latin typeface="Arial"/>
                <a:cs typeface="Arial"/>
              </a:rPr>
              <a:t>iv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un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zi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3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marR="620395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Latent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aporizati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:</a:t>
            </a:r>
            <a:r>
              <a:rPr sz="1800" b="1" spc="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 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sor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sed </a:t>
            </a:r>
            <a:r>
              <a:rPr sz="1800" spc="-10" dirty="0" smtClean="0">
                <a:latin typeface="Arial"/>
                <a:cs typeface="Arial"/>
              </a:rPr>
              <a:t>du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onden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4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marR="65786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ats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6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marR="61849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1 atm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of fusi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3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3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3.7 kJ/kg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zati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5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6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.5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kJ/kg.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1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355600" marR="847090" indent="-342900" algn="just" rtl="0">
              <a:lnSpc>
                <a:spcPct val="10009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r,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ses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3451860" algn="l" rtl="0">
              <a:lnSpc>
                <a:spcPts val="1664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2100" y="6442455"/>
            <a:ext cx="354330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20040" algn="r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rtl="0">
              <a:lnSpc>
                <a:spcPct val="100000"/>
              </a:lnSpc>
            </a:pP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enc</a:t>
            </a:r>
            <a:r>
              <a:rPr sz="2800" b="1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12700" rtl="0">
              <a:lnSpc>
                <a:spcPct val="100000"/>
              </a:lnSpc>
            </a:pPr>
            <a:r>
              <a:rPr sz="2800" b="1" i="1" spc="-3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775" b="1" spc="7" baseline="-21021" dirty="0" smtClean="0">
                <a:solidFill>
                  <a:srgbClr val="FF0000"/>
                </a:solidFill>
                <a:latin typeface="Arial"/>
                <a:cs typeface="Arial"/>
              </a:rPr>
              <a:t>sat</a:t>
            </a:r>
            <a:r>
              <a:rPr sz="2775" b="1" spc="-7" baseline="-2102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3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775" b="1" spc="7" baseline="-21021" dirty="0" smtClean="0">
                <a:solidFill>
                  <a:srgbClr val="FF0000"/>
                </a:solidFill>
                <a:latin typeface="Arial"/>
                <a:cs typeface="Arial"/>
              </a:rPr>
              <a:t>sat</a:t>
            </a:r>
            <a:r>
              <a:rPr sz="2775" b="1" spc="359" baseline="-2102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Depen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2298" y="1378330"/>
            <a:ext cx="1821814" cy="1918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0979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var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 of fru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nd ve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 vac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um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ng from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25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°C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0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°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0695" y="5831768"/>
            <a:ext cx="2312670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930" marR="12700" indent="-62865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177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5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made by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ting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space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3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ater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tank.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371600"/>
            <a:ext cx="3170301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2600" y="304800"/>
            <a:ext cx="3352800" cy="2994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2100" y="3505200"/>
            <a:ext cx="35433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</TotalTime>
  <Words>2170</Words>
  <Application>Microsoft Office PowerPoint</Application>
  <PresentationFormat>عرض على الشاشة (3:4)‏</PresentationFormat>
  <Paragraphs>270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Office Theme</vt:lpstr>
      <vt:lpstr>   Thermodynamics </vt:lpstr>
      <vt:lpstr>PURE SUBSTANCE</vt:lpstr>
      <vt:lpstr>PHASES OF A PURE SUBSTANCE</vt:lpstr>
      <vt:lpstr>PHASE-CHANGE PROCESSES OF PURE SUBSTANCES</vt:lpstr>
      <vt:lpstr>عرض تقديمي في PowerPoint</vt:lpstr>
      <vt:lpstr>عرض تقديمي في PowerPoint</vt:lpstr>
      <vt:lpstr>Saturation Temperature and Saturation Pressure</vt:lpstr>
      <vt:lpstr>عرض تقديمي في PowerPoint</vt:lpstr>
      <vt:lpstr>Some Consequences of Tsat and Psat Dependence</vt:lpstr>
      <vt:lpstr>عرض تقديمي في PowerPoint</vt:lpstr>
      <vt:lpstr>عرض تقديمي في PowerPoint</vt:lpstr>
      <vt:lpstr>عرض تقديمي في PowerPoint</vt:lpstr>
      <vt:lpstr>Phase Diagram</vt:lpstr>
      <vt:lpstr>عرض تقديمي في PowerPoint</vt:lpstr>
      <vt:lpstr>PROPERTY TABLES</vt:lpstr>
      <vt:lpstr>Saturated Liquid and Saturated Vapor States</vt:lpstr>
      <vt:lpstr>عرض تقديمي في PowerPoint</vt:lpstr>
      <vt:lpstr>عرض تقديمي في PowerPoint</vt:lpstr>
      <vt:lpstr>عرض تقديمي في PowerPoint</vt:lpstr>
      <vt:lpstr>Superheated Vapor</vt:lpstr>
      <vt:lpstr>عرض تقديمي في PowerPoint</vt:lpstr>
      <vt:lpstr>Reference State and Reference Values</vt:lpstr>
      <vt:lpstr>THE IDEAL-GAS EQUATION OF STATE</vt:lpstr>
      <vt:lpstr>عرض تقديمي في PowerPoint</vt:lpstr>
      <vt:lpstr>Is Water Vapor an Ideal Gas?</vt:lpstr>
      <vt:lpstr>عرض تقديمي في PowerPoint</vt:lpstr>
      <vt:lpstr>عرض تقديمي في PowerPoint</vt:lpstr>
      <vt:lpstr>عرض تقديمي في PowerPoint</vt:lpstr>
      <vt:lpstr>Beattie-Bridgeman Equation of State</vt:lpstr>
      <vt:lpstr>عرض تقديمي في PowerPoint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layth</cp:lastModifiedBy>
  <cp:revision>3</cp:revision>
  <dcterms:created xsi:type="dcterms:W3CDTF">2018-12-16T21:59:15Z</dcterms:created>
  <dcterms:modified xsi:type="dcterms:W3CDTF">2018-12-16T19:24:40Z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LastSaved">
    <vt:filetime>2018-12-16T00:00:00Z</vt:filetime>
  </property>
</Properties>
</file>